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143918632_1620x1622.jpeg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“Type a quote here.”"/>
          <p:cNvSpPr txBox="1"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Image"/>
          <p:cNvSpPr/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/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Title Text"/>
          <p:cNvSpPr txBox="1"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897" y="9258299"/>
            <a:ext cx="35204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Relationship Id="rId3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iopscience.iop.org/article/10.1088/0004-637X/761/2/92/meta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esahubble.org/science/deep_fields/" TargetMode="External"/><Relationship Id="rId3" Type="http://schemas.openxmlformats.org/officeDocument/2006/relationships/hyperlink" Target="https://hubblesite.org/contents/news-releases/1996/news-1996-01.html" TargetMode="External"/><Relationship Id="rId4" Type="http://schemas.openxmlformats.org/officeDocument/2006/relationships/hyperlink" Target="https://arxiv.org/abs/astro-ph/9607174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he Hubble deep field"/>
          <p:cNvSpPr txBox="1"/>
          <p:nvPr>
            <p:ph type="ctrTitle"/>
          </p:nvPr>
        </p:nvSpPr>
        <p:spPr>
          <a:xfrm>
            <a:off x="660400" y="4298950"/>
            <a:ext cx="11684000" cy="2222500"/>
          </a:xfrm>
          <a:prstGeom prst="rect">
            <a:avLst/>
          </a:prstGeom>
        </p:spPr>
        <p:txBody>
          <a:bodyPr/>
          <a:lstStyle>
            <a:lvl1pPr defTabSz="578358">
              <a:defRPr spc="982" sz="6138"/>
            </a:lvl1pPr>
          </a:lstStyle>
          <a:p>
            <a:pPr/>
            <a:r>
              <a:t>The Hubble deep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Angular siz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Angular size</a:t>
            </a:r>
          </a:p>
        </p:txBody>
      </p:sp>
      <p:sp>
        <p:nvSpPr>
          <p:cNvPr id="176" name="Representing a narrow &quot;keyhole&quot; view stretching to the visible horizon of the universe, the Hubble Deep Field image covers a speck of the sky only about the width of a dime 75 feet away. (DEMO)…"/>
          <p:cNvSpPr txBox="1"/>
          <p:nvPr>
            <p:ph type="body" sz="half" idx="1"/>
          </p:nvPr>
        </p:nvSpPr>
        <p:spPr>
          <a:xfrm>
            <a:off x="660400" y="2247900"/>
            <a:ext cx="5080000" cy="6057900"/>
          </a:xfrm>
          <a:prstGeom prst="rect">
            <a:avLst/>
          </a:prstGeom>
        </p:spPr>
        <p:txBody>
          <a:bodyPr/>
          <a:lstStyle/>
          <a:p>
            <a:pPr marL="330707" indent="-330707" defTabSz="490727">
              <a:spcBef>
                <a:spcPts val="2600"/>
              </a:spcBef>
              <a:defRPr sz="2520"/>
            </a:pPr>
            <a:r>
              <a:t>Representing a narrow "keyhole" view stretching to the visible horizon of the universe, the Hubble Deep Field image covers a speck of the sky only about the width of a dime 75 feet away. (DEMO)</a:t>
            </a:r>
          </a:p>
          <a:p>
            <a:pPr marL="330707" indent="-330707" defTabSz="490727">
              <a:spcBef>
                <a:spcPts val="2600"/>
              </a:spcBef>
              <a:defRPr sz="2520"/>
            </a:pPr>
            <a:r>
              <a:t>The dime is the smallest in diameter and is the thinnest of all U.S. coins currently minted for circulation, being 0.705 inches (17.91 millimeters) in diameter</a:t>
            </a:r>
          </a:p>
        </p:txBody>
      </p:sp>
      <p:sp>
        <p:nvSpPr>
          <p:cNvPr id="177" name="Oval"/>
          <p:cNvSpPr/>
          <p:nvPr/>
        </p:nvSpPr>
        <p:spPr>
          <a:xfrm>
            <a:off x="11696700" y="1254769"/>
            <a:ext cx="443955" cy="1158231"/>
          </a:xfrm>
          <a:prstGeom prst="ellipse">
            <a:avLst/>
          </a:prstGeom>
          <a:solidFill>
            <a:srgbClr val="91919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78" name="Line"/>
          <p:cNvSpPr/>
          <p:nvPr/>
        </p:nvSpPr>
        <p:spPr>
          <a:xfrm>
            <a:off x="6286432" y="1802953"/>
            <a:ext cx="5531068" cy="59645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79" name="Line"/>
          <p:cNvSpPr/>
          <p:nvPr/>
        </p:nvSpPr>
        <p:spPr>
          <a:xfrm flipV="1">
            <a:off x="6286433" y="1312515"/>
            <a:ext cx="5531066" cy="44837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80" name="Rectangle"/>
          <p:cNvSpPr/>
          <p:nvPr/>
        </p:nvSpPr>
        <p:spPr>
          <a:xfrm>
            <a:off x="5721606" y="2755900"/>
            <a:ext cx="6877133" cy="5893644"/>
          </a:xfrm>
          <a:prstGeom prst="rect">
            <a:avLst/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pic>
        <p:nvPicPr>
          <p:cNvPr id="181" name="Rectangle" descr="Rectangl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6696" y="1208285"/>
            <a:ext cx="823963" cy="1251199"/>
          </a:xfrm>
          <a:prstGeom prst="rect">
            <a:avLst/>
          </a:prstGeom>
        </p:spPr>
      </p:pic>
      <p:sp>
        <p:nvSpPr>
          <p:cNvPr id="183" name="Equation"/>
          <p:cNvSpPr txBox="1"/>
          <p:nvPr/>
        </p:nvSpPr>
        <p:spPr>
          <a:xfrm>
            <a:off x="6393249" y="3210965"/>
            <a:ext cx="5533848" cy="120446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nor/>
                        </m:rP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opp</m:t>
                      </m:r>
                    </m:num>
                    <m:den>
                      <m:r>
                        <m:rPr>
                          <m:nor/>
                        </m:rP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adj</m:t>
                      </m:r>
                    </m:den>
                  </m:f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17.91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num>
                    <m:den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  <p:sp>
        <p:nvSpPr>
          <p:cNvPr id="184" name="Equation"/>
          <p:cNvSpPr txBox="1"/>
          <p:nvPr/>
        </p:nvSpPr>
        <p:spPr>
          <a:xfrm>
            <a:off x="7119171" y="5214365"/>
            <a:ext cx="3865588" cy="45516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75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f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22860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m</m:t>
                  </m:r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  <p:sp>
        <p:nvSpPr>
          <p:cNvPr id="185" name="Equation"/>
          <p:cNvSpPr txBox="1"/>
          <p:nvPr/>
        </p:nvSpPr>
        <p:spPr>
          <a:xfrm>
            <a:off x="6909955" y="6265416"/>
            <a:ext cx="3981118" cy="109016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17.91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num>
                    <m:den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22860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den>
                  </m:f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  <p:sp>
        <p:nvSpPr>
          <p:cNvPr id="186" name="Equation"/>
          <p:cNvSpPr txBox="1"/>
          <p:nvPr/>
        </p:nvSpPr>
        <p:spPr>
          <a:xfrm>
            <a:off x="5835853" y="7951465"/>
            <a:ext cx="6432226" cy="43738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0.0007834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s</m:t>
                  </m:r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6329" t="0" r="16329" b="0"/>
          <a:stretch>
            <a:fillRect/>
          </a:stretch>
        </p:blipFill>
        <p:spPr>
          <a:xfrm rot="1010629">
            <a:off x="9598404" y="7122210"/>
            <a:ext cx="778414" cy="1167619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olid ang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Solid angle</a:t>
            </a:r>
          </a:p>
        </p:txBody>
      </p:sp>
      <p:sp>
        <p:nvSpPr>
          <p:cNvPr id="190" name="Solid angles are “steradians”"/>
          <p:cNvSpPr txBox="1"/>
          <p:nvPr>
            <p:ph type="body" idx="1"/>
          </p:nvPr>
        </p:nvSpPr>
        <p:spPr>
          <a:xfrm>
            <a:off x="914400" y="109855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Solid angles are “steradians”</a:t>
            </a:r>
          </a:p>
        </p:txBody>
      </p:sp>
      <p:sp>
        <p:nvSpPr>
          <p:cNvPr id="191" name="Rectangle"/>
          <p:cNvSpPr/>
          <p:nvPr/>
        </p:nvSpPr>
        <p:spPr>
          <a:xfrm>
            <a:off x="9309100" y="1244600"/>
            <a:ext cx="2207419" cy="2313534"/>
          </a:xfrm>
          <a:prstGeom prst="rect">
            <a:avLst/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192" name="0.00078 rad"/>
          <p:cNvSpPr txBox="1"/>
          <p:nvPr/>
        </p:nvSpPr>
        <p:spPr>
          <a:xfrm>
            <a:off x="9543287" y="3905250"/>
            <a:ext cx="270662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0.00078 rad</a:t>
            </a:r>
          </a:p>
        </p:txBody>
      </p:sp>
      <p:sp>
        <p:nvSpPr>
          <p:cNvPr id="193" name="0.00078 rad"/>
          <p:cNvSpPr txBox="1"/>
          <p:nvPr/>
        </p:nvSpPr>
        <p:spPr>
          <a:xfrm>
            <a:off x="6355587" y="1835150"/>
            <a:ext cx="270662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0.00078 rad</a:t>
            </a:r>
          </a:p>
        </p:txBody>
      </p:sp>
      <p:sp>
        <p:nvSpPr>
          <p:cNvPr id="194" name="Equation"/>
          <p:cNvSpPr txBox="1"/>
          <p:nvPr/>
        </p:nvSpPr>
        <p:spPr>
          <a:xfrm>
            <a:off x="1202541" y="4958598"/>
            <a:ext cx="7862995" cy="52220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0.00078</m:t>
                  </m:r>
                  <m:sSup>
                    <m:e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p>
                      <m:r>
                        <a:rPr xmlns:a="http://schemas.openxmlformats.org/drawingml/2006/main" sz="40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0.000000613816476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r</m:t>
                  </m:r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6329" t="0" r="16329" b="0"/>
          <a:stretch>
            <a:fillRect/>
          </a:stretch>
        </p:blipFill>
        <p:spPr>
          <a:xfrm>
            <a:off x="9689702" y="1316905"/>
            <a:ext cx="1446120" cy="21691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" name="Group"/>
          <p:cNvGrpSpPr/>
          <p:nvPr/>
        </p:nvGrpSpPr>
        <p:grpSpPr>
          <a:xfrm>
            <a:off x="4356032" y="6967320"/>
            <a:ext cx="6227864" cy="1442530"/>
            <a:chOff x="0" y="-44865"/>
            <a:chExt cx="6227863" cy="1442529"/>
          </a:xfrm>
        </p:grpSpPr>
        <p:sp>
          <p:nvSpPr>
            <p:cNvPr id="196" name="Line"/>
            <p:cNvSpPr/>
            <p:nvPr/>
          </p:nvSpPr>
          <p:spPr>
            <a:xfrm flipV="1">
              <a:off x="49246" y="251986"/>
              <a:ext cx="6178618" cy="36897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84" sz="2400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</a:p>
          </p:txBody>
        </p:sp>
        <p:sp>
          <p:nvSpPr>
            <p:cNvPr id="197" name="Line"/>
            <p:cNvSpPr/>
            <p:nvPr/>
          </p:nvSpPr>
          <p:spPr>
            <a:xfrm flipV="1">
              <a:off x="0" y="0"/>
              <a:ext cx="5531067" cy="60339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84" sz="2400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</a:p>
          </p:txBody>
        </p:sp>
        <p:pic>
          <p:nvPicPr>
            <p:cNvPr id="198" name="Rectangle" descr="Rectang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062418">
              <a:off x="5220263" y="50799"/>
              <a:ext cx="823963" cy="1251200"/>
            </a:xfrm>
            <a:prstGeom prst="rect">
              <a:avLst/>
            </a:prstGeom>
            <a:effectLst/>
          </p:spPr>
        </p:pic>
        <p:sp>
          <p:nvSpPr>
            <p:cNvPr id="200" name="Line"/>
            <p:cNvSpPr/>
            <p:nvPr/>
          </p:nvSpPr>
          <p:spPr>
            <a:xfrm>
              <a:off x="0" y="620068"/>
              <a:ext cx="5028276" cy="49693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84" sz="2400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</a:p>
          </p:txBody>
        </p:sp>
        <p:sp>
          <p:nvSpPr>
            <p:cNvPr id="201" name="Line"/>
            <p:cNvSpPr/>
            <p:nvPr/>
          </p:nvSpPr>
          <p:spPr>
            <a:xfrm>
              <a:off x="17214" y="612713"/>
              <a:ext cx="5751184" cy="77490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84" sz="2400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How many HDF do you need to cover the sk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pc="612" sz="3825"/>
            </a:lvl1pPr>
          </a:lstStyle>
          <a:p>
            <a:pPr/>
            <a:r>
              <a:t>How many HDF do you need to cover the sky?</a:t>
            </a:r>
          </a:p>
        </p:txBody>
      </p:sp>
      <p:sp>
        <p:nvSpPr>
          <p:cNvPr id="205" name="The entire sky is 4     sr…"/>
          <p:cNvSpPr txBox="1"/>
          <p:nvPr>
            <p:ph type="body" idx="1"/>
          </p:nvPr>
        </p:nvSpPr>
        <p:spPr>
          <a:xfrm>
            <a:off x="660400" y="22987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The entire sky is 4     sr</a:t>
            </a:r>
          </a:p>
          <a:p>
            <a:pPr/>
            <a:r>
              <a:t>Pictures needed are 4    /size of HDF in sr</a:t>
            </a:r>
          </a:p>
          <a:p>
            <a:pPr/>
            <a:r>
              <a:t>=20,472,520.8 pictures</a:t>
            </a:r>
          </a:p>
          <a:p>
            <a:pPr/>
            <a:r>
              <a:t>(10 days per pic) = 560,000 years!</a:t>
            </a:r>
          </a:p>
        </p:txBody>
      </p:sp>
      <p:sp>
        <p:nvSpPr>
          <p:cNvPr id="206" name="Oval"/>
          <p:cNvSpPr/>
          <p:nvPr/>
        </p:nvSpPr>
        <p:spPr>
          <a:xfrm>
            <a:off x="7778750" y="1428750"/>
            <a:ext cx="3437434" cy="3410298"/>
          </a:xfrm>
          <a:prstGeom prst="ellipse">
            <a:avLst/>
          </a:prstGeom>
          <a:solidFill>
            <a:schemeClr val="accent1">
              <a:hueOff val="450000"/>
              <a:satOff val="-18071"/>
              <a:lumOff val="-1460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grpSp>
        <p:nvGrpSpPr>
          <p:cNvPr id="213" name="Group"/>
          <p:cNvGrpSpPr/>
          <p:nvPr/>
        </p:nvGrpSpPr>
        <p:grpSpPr>
          <a:xfrm>
            <a:off x="9521384" y="2958593"/>
            <a:ext cx="1801261" cy="743206"/>
            <a:chOff x="0" y="-57308"/>
            <a:chExt cx="1801260" cy="743205"/>
          </a:xfrm>
        </p:grpSpPr>
        <p:sp>
          <p:nvSpPr>
            <p:cNvPr id="207" name="Line"/>
            <p:cNvSpPr/>
            <p:nvPr/>
          </p:nvSpPr>
          <p:spPr>
            <a:xfrm flipV="1">
              <a:off x="13326" y="117087"/>
              <a:ext cx="1671947" cy="17144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84" sz="2400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</a:p>
          </p:txBody>
        </p:sp>
        <p:sp>
          <p:nvSpPr>
            <p:cNvPr id="208" name="Line"/>
            <p:cNvSpPr/>
            <p:nvPr/>
          </p:nvSpPr>
          <p:spPr>
            <a:xfrm flipV="1">
              <a:off x="0" y="0"/>
              <a:ext cx="1496718" cy="28037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84" sz="2400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</a:p>
          </p:txBody>
        </p:sp>
        <p:pic>
          <p:nvPicPr>
            <p:cNvPr id="209" name="Shape" descr="Shap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062418">
              <a:off x="1338804" y="-16631"/>
              <a:ext cx="370585" cy="661849"/>
            </a:xfrm>
            <a:prstGeom prst="rect">
              <a:avLst/>
            </a:prstGeom>
            <a:effectLst/>
          </p:spPr>
        </p:pic>
        <p:sp>
          <p:nvSpPr>
            <p:cNvPr id="211" name="Line"/>
            <p:cNvSpPr/>
            <p:nvPr/>
          </p:nvSpPr>
          <p:spPr>
            <a:xfrm>
              <a:off x="0" y="288119"/>
              <a:ext cx="1360662" cy="23090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84" sz="2400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</a:p>
          </p:txBody>
        </p:sp>
        <p:sp>
          <p:nvSpPr>
            <p:cNvPr id="212" name="Line"/>
            <p:cNvSpPr/>
            <p:nvPr/>
          </p:nvSpPr>
          <p:spPr>
            <a:xfrm>
              <a:off x="4658" y="284701"/>
              <a:ext cx="1556282" cy="360066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84" sz="2400">
                  <a:solidFill>
                    <a:schemeClr val="accent2">
                      <a:satOff val="44164"/>
                      <a:lumOff val="14231"/>
                    </a:schemeClr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</a:p>
          </p:txBody>
        </p:sp>
      </p:grpSp>
      <p:sp>
        <p:nvSpPr>
          <p:cNvPr id="214" name="Equation"/>
          <p:cNvSpPr txBox="1"/>
          <p:nvPr/>
        </p:nvSpPr>
        <p:spPr>
          <a:xfrm>
            <a:off x="4865878" y="3880611"/>
            <a:ext cx="263145" cy="2270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π</m:t>
                  </m:r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  <p:sp>
        <p:nvSpPr>
          <p:cNvPr id="215" name="Equation"/>
          <p:cNvSpPr txBox="1"/>
          <p:nvPr/>
        </p:nvSpPr>
        <p:spPr>
          <a:xfrm>
            <a:off x="5678678" y="4985511"/>
            <a:ext cx="263145" cy="22707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FEFEFE"/>
                      </a:solidFill>
                      <a:latin typeface="Cambria Math" panose="02040503050406030204" pitchFamily="18" charset="0"/>
                    </a:rPr>
                    <m:t>π</m:t>
                  </m:r>
                </m:oMath>
              </m:oMathPara>
            </a14:m>
            <a:endParaRPr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How many galaxie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many galaxies?</a:t>
            </a:r>
          </a:p>
        </p:txBody>
      </p:sp>
      <p:sp>
        <p:nvSpPr>
          <p:cNvPr id="218" name="=20472520.8 pictures x the number of galaxies in the picture…"/>
          <p:cNvSpPr txBox="1"/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=20472520.8 pictures x the number of galaxies in the picture</a:t>
            </a:r>
          </a:p>
          <a:p>
            <a:pPr/>
            <a:r>
              <a:t>How many galaxies in the picture?</a:t>
            </a:r>
          </a:p>
          <a:p>
            <a:pPr/>
            <a:r>
              <a:t>That’s where you come in… counting galaxies</a:t>
            </a:r>
          </a:p>
          <a:p>
            <a:pPr/>
            <a:r>
              <a:t>Professionals estimate </a:t>
            </a:r>
            <a:r>
              <a:rPr>
                <a:solidFill>
                  <a:srgbClr val="000000"/>
                </a:solidFill>
              </a:rPr>
              <a:t>3000 </a:t>
            </a:r>
            <a:r>
              <a:t>galaxies in the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329" t="0" r="16329" b="0"/>
          <a:stretch>
            <a:fillRect/>
          </a:stretch>
        </p:blipFill>
        <p:spPr>
          <a:xfrm>
            <a:off x="6667351" y="0"/>
            <a:ext cx="6502401" cy="9753600"/>
          </a:xfrm>
          <a:prstGeom prst="rect">
            <a:avLst/>
          </a:prstGeom>
        </p:spPr>
      </p:pic>
      <p:sp>
        <p:nvSpPr>
          <p:cNvPr id="221" name="Cou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Count</a:t>
            </a:r>
          </a:p>
        </p:txBody>
      </p:sp>
      <p:sp>
        <p:nvSpPr>
          <p:cNvPr id="222" name="Count how many galaxies in your photo.…"/>
          <p:cNvSpPr txBox="1"/>
          <p:nvPr>
            <p:ph type="body" sz="half" idx="1"/>
          </p:nvPr>
        </p:nvSpPr>
        <p:spPr>
          <a:xfrm>
            <a:off x="660400" y="1651000"/>
            <a:ext cx="5080000" cy="6057900"/>
          </a:xfrm>
          <a:prstGeom prst="rect">
            <a:avLst/>
          </a:prstGeom>
        </p:spPr>
        <p:txBody>
          <a:bodyPr/>
          <a:lstStyle/>
          <a:p>
            <a:pPr marL="362204" indent="-362204" defTabSz="537463">
              <a:spcBef>
                <a:spcPts val="2900"/>
              </a:spcBef>
              <a:defRPr sz="2760"/>
            </a:pPr>
            <a:r>
              <a:t>Count how many galaxies in your photo. </a:t>
            </a:r>
          </a:p>
          <a:p>
            <a:pPr marL="362204" indent="-362204" defTabSz="537463">
              <a:spcBef>
                <a:spcPts val="2900"/>
              </a:spcBef>
              <a:defRPr sz="2760"/>
            </a:pPr>
            <a:r>
              <a:t>We will estimate the number per picture x the number of pictures</a:t>
            </a:r>
          </a:p>
          <a:p>
            <a:pPr marL="362204" indent="-362204" defTabSz="537463">
              <a:spcBef>
                <a:spcPts val="2900"/>
              </a:spcBef>
              <a:defRPr sz="2760"/>
            </a:pPr>
            <a:r>
              <a:t>If it has spikes sticking out of it it is probably a star.</a:t>
            </a:r>
          </a:p>
          <a:p>
            <a:pPr marL="362204" indent="-362204" defTabSz="537463">
              <a:spcBef>
                <a:spcPts val="2900"/>
              </a:spcBef>
              <a:defRPr sz="2760"/>
            </a:pPr>
            <a:r>
              <a:t>To compensate for missing chunk multiply by 1.245 (estimated by area ratio)</a:t>
            </a:r>
          </a:p>
        </p:txBody>
      </p:sp>
      <p:sp>
        <p:nvSpPr>
          <p:cNvPr id="223" name="Line"/>
          <p:cNvSpPr/>
          <p:nvPr/>
        </p:nvSpPr>
        <p:spPr>
          <a:xfrm flipV="1">
            <a:off x="9918551" y="-46645"/>
            <a:ext cx="1" cy="945319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24" name="Line"/>
          <p:cNvSpPr/>
          <p:nvPr/>
        </p:nvSpPr>
        <p:spPr>
          <a:xfrm flipV="1">
            <a:off x="13309451" y="2650380"/>
            <a:ext cx="1" cy="6756165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25" name="Line"/>
          <p:cNvSpPr/>
          <p:nvPr/>
        </p:nvSpPr>
        <p:spPr>
          <a:xfrm flipH="1" flipV="1">
            <a:off x="6657379" y="2624980"/>
            <a:ext cx="5285136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26" name="Line"/>
          <p:cNvSpPr/>
          <p:nvPr/>
        </p:nvSpPr>
        <p:spPr>
          <a:xfrm flipH="1" flipV="1">
            <a:off x="6764287" y="4679950"/>
            <a:ext cx="6308528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27" name="Line"/>
          <p:cNvSpPr/>
          <p:nvPr/>
        </p:nvSpPr>
        <p:spPr>
          <a:xfrm flipH="1" flipV="1">
            <a:off x="6566636" y="6553199"/>
            <a:ext cx="67038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28" name="Line"/>
          <p:cNvSpPr/>
          <p:nvPr/>
        </p:nvSpPr>
        <p:spPr>
          <a:xfrm flipH="1" flipV="1">
            <a:off x="6733579" y="9444645"/>
            <a:ext cx="67038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29" name="Line"/>
          <p:cNvSpPr/>
          <p:nvPr/>
        </p:nvSpPr>
        <p:spPr>
          <a:xfrm flipV="1">
            <a:off x="11912451" y="2650380"/>
            <a:ext cx="1" cy="6756165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30" name="Line"/>
          <p:cNvSpPr/>
          <p:nvPr/>
        </p:nvSpPr>
        <p:spPr>
          <a:xfrm flipV="1">
            <a:off x="8178651" y="54955"/>
            <a:ext cx="1" cy="945319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31" name="Line"/>
          <p:cNvSpPr/>
          <p:nvPr/>
        </p:nvSpPr>
        <p:spPr>
          <a:xfrm flipH="1" flipV="1">
            <a:off x="6504979" y="1113680"/>
            <a:ext cx="3347344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sp>
        <p:nvSpPr>
          <p:cNvPr id="232" name="Line"/>
          <p:cNvSpPr/>
          <p:nvPr/>
        </p:nvSpPr>
        <p:spPr>
          <a:xfrm flipH="1" flipV="1">
            <a:off x="6566636" y="7772399"/>
            <a:ext cx="67038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How many galaxie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many galaxies?</a:t>
            </a:r>
          </a:p>
        </p:txBody>
      </p:sp>
      <p:sp>
        <p:nvSpPr>
          <p:cNvPr id="235" name="=20472520.8 pictures x the number of galaxies in the picture…"/>
          <p:cNvSpPr txBox="1"/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=20472520.8 pictures x the number of galaxies in the picture</a:t>
            </a:r>
          </a:p>
          <a:p>
            <a:pPr/>
            <a:r>
              <a:t>How many galaxies in your picture?</a:t>
            </a:r>
          </a:p>
          <a:p>
            <a:pPr/>
            <a:r>
              <a:t>That’s where you come in… counting galaxies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How many Star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many Stars?</a:t>
            </a:r>
          </a:p>
        </p:txBody>
      </p:sp>
      <p:sp>
        <p:nvSpPr>
          <p:cNvPr id="238" name="Assume 100 billion stars per galaxy…"/>
          <p:cNvSpPr txBox="1"/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Assume 100 billion stars per galaxy</a:t>
            </a:r>
          </a:p>
          <a:p>
            <a:pPr/>
            <a:r>
              <a:t>https://www.space.com/26078-how-many-stars-are-there.html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How many Planet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many Planets?</a:t>
            </a:r>
          </a:p>
        </p:txBody>
      </p:sp>
      <p:sp>
        <p:nvSpPr>
          <p:cNvPr id="241" name="How many planets per star?…"/>
          <p:cNvSpPr txBox="1"/>
          <p:nvPr>
            <p:ph type="body" idx="1"/>
          </p:nvPr>
        </p:nvSpPr>
        <p:spPr>
          <a:xfrm>
            <a:off x="660400" y="2025650"/>
            <a:ext cx="11684000" cy="6718300"/>
          </a:xfrm>
          <a:prstGeom prst="rect">
            <a:avLst/>
          </a:prstGeom>
        </p:spPr>
        <p:txBody>
          <a:bodyPr/>
          <a:lstStyle/>
          <a:p>
            <a:pPr marL="399415" indent="-399415" defTabSz="496570">
              <a:spcBef>
                <a:spcPts val="3500"/>
              </a:spcBef>
              <a:defRPr sz="3060"/>
            </a:pPr>
            <a:r>
              <a:t>How many planets per star?</a:t>
            </a:r>
          </a:p>
          <a:p>
            <a:pPr marL="399415" indent="-399415" defTabSz="496570">
              <a:spcBef>
                <a:spcPts val="3500"/>
              </a:spcBef>
              <a:defRPr sz="3060"/>
            </a:pPr>
            <a:r>
              <a:t>“75-80% of planetary systems have one or two planets with orbital periods &lt; 200 days.”</a:t>
            </a:r>
          </a:p>
          <a:p>
            <a:pPr lvl="1" marL="798830" indent="-399415" defTabSz="496570">
              <a:spcBef>
                <a:spcPts val="3500"/>
              </a:spcBef>
              <a:defRPr sz="3060"/>
            </a:pPr>
            <a:r>
              <a:rPr u="sng">
                <a:hlinkClick r:id="rId2" invalidUrl="" action="" tgtFrame="" tooltip="" history="1" highlightClick="0" endSnd="0"/>
              </a:rPr>
              <a:t>https://iopscience.iop.org/article/10.1088/0004-637X/761/2/92/meta</a:t>
            </a:r>
          </a:p>
          <a:p>
            <a:pPr marL="399415" indent="-399415" defTabSz="496570">
              <a:spcBef>
                <a:spcPts val="3500"/>
              </a:spcBef>
              <a:defRPr sz="3060"/>
            </a:pPr>
            <a:r>
              <a:t>The average number of planets per star [in the Kepler data] is 0.274.”</a:t>
            </a:r>
          </a:p>
          <a:p>
            <a:pPr lvl="1" marL="798830" indent="-399415" defTabSz="496570">
              <a:spcBef>
                <a:spcPts val="3500"/>
              </a:spcBef>
              <a:defRPr sz="3060"/>
            </a:pPr>
            <a:r>
              <a:t>https://iopscience.iop.org/article/10.1088/0004-6256/143/4/94/meta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What did we learn from HDF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did we learn from HDF?</a:t>
            </a:r>
          </a:p>
        </p:txBody>
      </p:sp>
      <p:sp>
        <p:nvSpPr>
          <p:cNvPr id="244" name="“Visual inspection of the images shows few if any galaxies at redshifts greater than ∼4 that resemble present-day spiral or elliptical galaxies. “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4715" indent="-394715" defTabSz="490727">
              <a:spcBef>
                <a:spcPts val="3500"/>
              </a:spcBef>
              <a:defRPr sz="3024"/>
            </a:pPr>
            <a:r>
              <a:t>“Visual inspection of the images shows few if any galaxies at redshifts greater than ∼4 that resemble present-day spiral or elliptical galaxies. “</a:t>
            </a:r>
          </a:p>
          <a:p>
            <a:pPr marL="394715" indent="-394715" defTabSz="490727">
              <a:spcBef>
                <a:spcPts val="3500"/>
              </a:spcBef>
              <a:defRPr sz="3024"/>
            </a:pPr>
            <a:r>
              <a:t>“The image reinforces the conclusion from the original Hubble Deep Field that galaxies evolved strongly during the first few billion years in the infancy of the universe.”</a:t>
            </a:r>
          </a:p>
          <a:p>
            <a:pPr marL="394715" indent="-394715" defTabSz="490727">
              <a:spcBef>
                <a:spcPts val="3500"/>
              </a:spcBef>
              <a:defRPr sz="3024"/>
            </a:pPr>
            <a:r>
              <a:t>“The highest redshift samples show that star formation was already vigorous at the earliest epochs at which galaxies have been observed, less than 1 billion years after the big bang.”</a:t>
            </a:r>
          </a:p>
          <a:p>
            <a:pPr marL="394715" indent="-394715" defTabSz="490727">
              <a:spcBef>
                <a:spcPts val="3500"/>
              </a:spcBef>
              <a:defRPr sz="3024"/>
            </a:pPr>
            <a:r>
              <a:t>https://iopscience.iop.org/article/10.1086/507302/meta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What did we learn from HDF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did we learn from HDF?</a:t>
            </a:r>
          </a:p>
        </p:txBody>
      </p:sp>
      <p:sp>
        <p:nvSpPr>
          <p:cNvPr id="247" name="Galaxies evolved differently in the early universe.…"/>
          <p:cNvSpPr txBox="1"/>
          <p:nvPr>
            <p:ph type="body" sz="half" idx="1"/>
          </p:nvPr>
        </p:nvSpPr>
        <p:spPr>
          <a:xfrm>
            <a:off x="660400" y="2019300"/>
            <a:ext cx="5541765" cy="6029077"/>
          </a:xfrm>
          <a:prstGeom prst="rect">
            <a:avLst/>
          </a:prstGeom>
        </p:spPr>
        <p:txBody>
          <a:bodyPr/>
          <a:lstStyle/>
          <a:p>
            <a:pPr marL="324231" indent="-324231" defTabSz="403097">
              <a:spcBef>
                <a:spcPts val="2800"/>
              </a:spcBef>
              <a:defRPr sz="2484"/>
            </a:pPr>
            <a:r>
              <a:t>Galaxies evolved differently in the early universe. </a:t>
            </a:r>
          </a:p>
          <a:p>
            <a:pPr marL="324231" indent="-324231" defTabSz="403097">
              <a:spcBef>
                <a:spcPts val="2800"/>
              </a:spcBef>
              <a:defRPr sz="2484"/>
            </a:pPr>
            <a:r>
              <a:t>Prior to HDF few galaxies were known with a Z&gt;1.</a:t>
            </a:r>
          </a:p>
          <a:p>
            <a:pPr lvl="1" marL="648462" indent="-324231" defTabSz="403097">
              <a:spcBef>
                <a:spcPts val="2800"/>
              </a:spcBef>
              <a:defRPr sz="2484"/>
            </a:pPr>
            <a:r>
              <a:t>Z = (λobserved - λrest) / λrest</a:t>
            </a:r>
          </a:p>
          <a:p>
            <a:pPr marL="324231" indent="-324231" defTabSz="403097">
              <a:spcBef>
                <a:spcPts val="2800"/>
              </a:spcBef>
              <a:defRPr sz="2484"/>
            </a:pPr>
            <a:r>
              <a:t>“…We finish by presenting a list of bright high-redshift (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z</a:t>
            </a:r>
            <a:r>
              <a:t>≈5) candidates extracted from our catalog together with recent spectroscopic redshift determinations confirming that two of them are at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z</a:t>
            </a:r>
            <a:r>
              <a:t>=5.34 and </a:t>
            </a:r>
            <a:r>
              <a:rPr>
                <a:latin typeface="Avenir Book Oblique"/>
                <a:ea typeface="Avenir Book Oblique"/>
                <a:cs typeface="Avenir Book Oblique"/>
                <a:sym typeface="Avenir Book Oblique"/>
              </a:rPr>
              <a:t>z</a:t>
            </a:r>
            <a:r>
              <a:t>=5.60.”</a:t>
            </a:r>
          </a:p>
        </p:txBody>
      </p:sp>
      <p:graphicFrame>
        <p:nvGraphicFramePr>
          <p:cNvPr id="248" name="Table"/>
          <p:cNvGraphicFramePr/>
          <p:nvPr/>
        </p:nvGraphicFramePr>
        <p:xfrm>
          <a:off x="6604000" y="2628900"/>
          <a:ext cx="5842000" cy="427667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943100"/>
                <a:gridCol w="1943100"/>
                <a:gridCol w="1943100"/>
              </a:tblGrid>
              <a:tr h="1421325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pc="384" sz="2400">
                          <a:solidFill>
                            <a:srgbClr val="FFFFFF"/>
                          </a:solidFill>
                        </a:rPr>
                        <a:t>Z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pc="384" sz="2400">
                          <a:solidFill>
                            <a:srgbClr val="FFFFFF"/>
                          </a:solidFill>
                        </a:rPr>
                        <a:t>Time for light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pc="384" sz="2400">
                          <a:solidFill>
                            <a:srgbClr val="FFFFFF"/>
                          </a:solidFill>
                        </a:rPr>
                        <a:t>Current distance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21325"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z="2400">
                          <a:latin typeface="Times"/>
                          <a:ea typeface="Times"/>
                          <a:cs typeface="Times"/>
                          <a:sym typeface="Times"/>
                        </a:rPr>
                        <a:t>5</a:t>
                      </a:r>
                    </a:p>
                  </a:txBody>
                  <a:tcPr marL="12700" marR="12700" marT="12700" marB="127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z="2400">
                          <a:latin typeface="Times"/>
                          <a:ea typeface="Times"/>
                          <a:cs typeface="Times"/>
                          <a:sym typeface="Times"/>
                        </a:rPr>
                        <a:t>12.469 billion years</a:t>
                      </a:r>
                    </a:p>
                  </a:txBody>
                  <a:tcPr marL="12700" marR="12700" marT="12700" marB="127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z="2400">
                          <a:latin typeface="Times"/>
                          <a:ea typeface="Times"/>
                          <a:cs typeface="Times"/>
                          <a:sym typeface="Times"/>
                        </a:rPr>
                        <a:t>22.322 billion light years</a:t>
                      </a:r>
                    </a:p>
                  </a:txBody>
                  <a:tcPr marL="12700" marR="12700" marT="12700" marB="12700" anchor="ctr" anchorCtr="0" horzOverflow="overflow"/>
                </a:tc>
              </a:tr>
              <a:tr h="1421325"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z="2400">
                          <a:latin typeface="Times"/>
                          <a:ea typeface="Times"/>
                          <a:cs typeface="Times"/>
                          <a:sym typeface="Times"/>
                        </a:rPr>
                        <a:t>6</a:t>
                      </a:r>
                    </a:p>
                  </a:txBody>
                  <a:tcPr marL="12700" marR="12700" marT="12700" marB="127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z="2400">
                          <a:latin typeface="Times"/>
                          <a:ea typeface="Times"/>
                          <a:cs typeface="Times"/>
                          <a:sym typeface="Times"/>
                        </a:rPr>
                        <a:t>12.716 billion years</a:t>
                      </a:r>
                    </a:p>
                  </a:txBody>
                  <a:tcPr marL="12700" marR="12700" marT="12700" marB="12700" anchor="ctr" anchorCtr="0" horzOverflow="overflow"/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2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cap="all" sz="2400">
                          <a:latin typeface="Times"/>
                          <a:ea typeface="Times"/>
                          <a:cs typeface="Times"/>
                          <a:sym typeface="Times"/>
                        </a:rPr>
                        <a:t>23.542 billion light years</a:t>
                      </a:r>
                    </a:p>
                  </a:txBody>
                  <a:tcPr marL="12700" marR="12700" marT="12700" marB="127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6817" t="0" r="4572" b="0"/>
          <a:stretch>
            <a:fillRect/>
          </a:stretch>
        </p:blipFill>
        <p:spPr>
          <a:xfrm>
            <a:off x="6375400" y="1195775"/>
            <a:ext cx="6502400" cy="7108049"/>
          </a:xfrm>
          <a:prstGeom prst="rect">
            <a:avLst/>
          </a:prstGeom>
        </p:spPr>
      </p:pic>
      <p:sp>
        <p:nvSpPr>
          <p:cNvPr id="142" name="Origi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Origins</a:t>
            </a:r>
          </a:p>
        </p:txBody>
      </p:sp>
      <p:sp>
        <p:nvSpPr>
          <p:cNvPr id="143" name="Attempted after optical repair in 1993…"/>
          <p:cNvSpPr txBox="1"/>
          <p:nvPr>
            <p:ph type="body" sz="half" idx="1"/>
          </p:nvPr>
        </p:nvSpPr>
        <p:spPr>
          <a:xfrm>
            <a:off x="533400" y="2057400"/>
            <a:ext cx="5080000" cy="6057900"/>
          </a:xfrm>
          <a:prstGeom prst="rect">
            <a:avLst/>
          </a:prstGeom>
        </p:spPr>
        <p:txBody>
          <a:bodyPr/>
          <a:lstStyle/>
          <a:p>
            <a:pPr marL="374014" indent="-374014" defTabSz="554990">
              <a:spcBef>
                <a:spcPts val="3000"/>
              </a:spcBef>
              <a:defRPr sz="2850"/>
            </a:pPr>
            <a:r>
              <a:t>Attempted after optical repair in 1993</a:t>
            </a:r>
          </a:p>
          <a:p>
            <a:pPr marL="374014" indent="-374014" defTabSz="554990">
              <a:spcBef>
                <a:spcPts val="3000"/>
              </a:spcBef>
              <a:defRPr sz="2850"/>
            </a:pPr>
            <a:r>
              <a:t>First deep field 1995 (north)</a:t>
            </a:r>
          </a:p>
          <a:p>
            <a:pPr marL="374014" indent="-374014" defTabSz="554990">
              <a:spcBef>
                <a:spcPts val="3000"/>
              </a:spcBef>
              <a:defRPr sz="2850"/>
            </a:pPr>
            <a:r>
              <a:t>Second 1996 (south)</a:t>
            </a:r>
          </a:p>
          <a:p>
            <a:pPr marL="374014" indent="-374014" defTabSz="554990">
              <a:spcBef>
                <a:spcPts val="3000"/>
              </a:spcBef>
              <a:defRPr sz="2850"/>
            </a:pPr>
            <a:r>
              <a:t>Ultra Deep Field 2004</a:t>
            </a:r>
          </a:p>
          <a:p>
            <a:pPr marL="374014" indent="-374014" defTabSz="554990">
              <a:spcBef>
                <a:spcPts val="3000"/>
              </a:spcBef>
              <a:defRPr sz="2850"/>
            </a:pPr>
            <a:r>
              <a:t>Repeated in infrared </a:t>
            </a:r>
          </a:p>
          <a:p>
            <a:pPr marL="374014" indent="-374014" defTabSz="554990">
              <a:spcBef>
                <a:spcPts val="3000"/>
              </a:spcBef>
              <a:defRPr sz="2850"/>
            </a:pPr>
            <a:r>
              <a:t>Combined into eXtreme Deep Field 2012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What did we learn from HDF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did we learn from HDF?</a:t>
            </a:r>
          </a:p>
        </p:txBody>
      </p:sp>
      <p:sp>
        <p:nvSpPr>
          <p:cNvPr id="251" name="Early universe contains a higher proportion of disturbed or irregular galaxies…"/>
          <p:cNvSpPr txBox="1"/>
          <p:nvPr>
            <p:ph type="body" idx="1"/>
          </p:nvPr>
        </p:nvSpPr>
        <p:spPr>
          <a:xfrm>
            <a:off x="660400" y="2019300"/>
            <a:ext cx="11339910" cy="6029077"/>
          </a:xfrm>
          <a:prstGeom prst="rect">
            <a:avLst/>
          </a:prstGeom>
        </p:spPr>
        <p:txBody>
          <a:bodyPr/>
          <a:lstStyle/>
          <a:p>
            <a:pPr marL="385318" indent="-385318" defTabSz="479044">
              <a:spcBef>
                <a:spcPts val="3400"/>
              </a:spcBef>
              <a:defRPr sz="2952"/>
            </a:pPr>
            <a:r>
              <a:t>Early universe contains a higher proportion of disturbed or irregular galaxies</a:t>
            </a:r>
          </a:p>
          <a:p>
            <a:pPr marL="385318" indent="-385318" defTabSz="479044">
              <a:spcBef>
                <a:spcPts val="3400"/>
              </a:spcBef>
              <a:defRPr sz="2952"/>
            </a:pPr>
            <a:r>
              <a:t>Collisions and mergers were more common in the young universe</a:t>
            </a:r>
          </a:p>
          <a:p>
            <a:pPr marL="385318" indent="-385318" defTabSz="479044">
              <a:spcBef>
                <a:spcPts val="3400"/>
              </a:spcBef>
              <a:defRPr sz="2952"/>
            </a:pPr>
            <a:r>
              <a:t>Star formation rate has decreased over time</a:t>
            </a:r>
          </a:p>
          <a:p>
            <a:pPr marL="385318" indent="-385318" defTabSz="479044">
              <a:spcBef>
                <a:spcPts val="3400"/>
              </a:spcBef>
              <a:defRPr sz="2952"/>
            </a:pPr>
            <a:r>
              <a:t>Small numbers of foreground objects like red dwarfs.  No MACHOs (Massive Compact Halo Objects) found in HDF</a:t>
            </a:r>
          </a:p>
          <a:p>
            <a:pPr marL="385318" indent="-385318" defTabSz="479044">
              <a:spcBef>
                <a:spcPts val="3400"/>
              </a:spcBef>
              <a:defRPr sz="2952"/>
            </a:pPr>
            <a:r>
              <a:t>Several supernovas detected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5870" t="0" r="19468" b="0"/>
          <a:stretch>
            <a:fillRect/>
          </a:stretch>
        </p:blipFill>
        <p:spPr>
          <a:xfrm>
            <a:off x="3911600" y="-118816"/>
            <a:ext cx="8232131" cy="10854833"/>
          </a:xfrm>
          <a:prstGeom prst="rect">
            <a:avLst/>
          </a:prstGeom>
        </p:spPr>
      </p:pic>
      <p:sp>
        <p:nvSpPr>
          <p:cNvPr id="254" name="JWST observes HD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691" sz="4320"/>
            </a:lvl1pPr>
          </a:lstStyle>
          <a:p>
            <a:pPr/>
            <a:r>
              <a:t>JWST observes HDF</a:t>
            </a:r>
          </a:p>
        </p:txBody>
      </p:sp>
      <p:sp>
        <p:nvSpPr>
          <p:cNvPr id="255" name="Some galaxies not visible in Hubble due to extreme redshift making them invisible to the range of the camera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50393" indent="-350393" defTabSz="519937">
              <a:spcBef>
                <a:spcPts val="2800"/>
              </a:spcBef>
              <a:defRPr sz="2670"/>
            </a:pPr>
            <a:r>
              <a:t>Some galaxies not visible in Hubble due to extreme redshift making them invisible to the range of the cameras</a:t>
            </a:r>
          </a:p>
          <a:p>
            <a:pPr marL="350393" indent="-350393" defTabSz="519937">
              <a:spcBef>
                <a:spcPts val="2800"/>
              </a:spcBef>
              <a:defRPr sz="2670"/>
            </a:pPr>
            <a:r>
              <a:t>On 11 October 2022, the James Webb Space Telescope spent over 20 hours observing the long-studied Ultra Deep Field of the NASA/ESA Hubble Space Telescope for the first time [18]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https://esahubble.org/science/deep_fields/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https://esahubble.org/science/deep_fields/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https://hubblesite.org/contents/news-releases/1996/news-1996-01.html</a:t>
            </a:r>
          </a:p>
          <a:p>
            <a:pPr/>
            <a:r>
              <a:rPr u="sng">
                <a:hlinkClick r:id="rId4" invalidUrl="" action="" tgtFrame="" tooltip="" history="1" highlightClick="0" endSnd="0"/>
              </a:rPr>
              <a:t>https://arxiv.org/abs/astro-ph/9607174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/>
          <p:nvPr/>
        </p:nvSpPr>
        <p:spPr>
          <a:xfrm>
            <a:off x="6110833" y="294307"/>
            <a:ext cx="6677075" cy="916498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2">
                <a:satOff val="44164"/>
                <a:lumOff val="142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</a:p>
        </p:txBody>
      </p:sp>
      <p:pic>
        <p:nvPicPr>
          <p:cNvPr id="146" name="STScI-01EVTATE8ZD24M0ZXZRV9XDEWV.pdf" descr="STScI-01EVTATE8ZD24M0ZXZRV9XDEWV.pd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6862" t="0" r="6862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7" name="Where is hDF?"/>
          <p:cNvSpPr txBox="1"/>
          <p:nvPr>
            <p:ph type="title"/>
          </p:nvPr>
        </p:nvSpPr>
        <p:spPr>
          <a:xfrm>
            <a:off x="546100" y="2794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Where is hDF?</a:t>
            </a:r>
          </a:p>
        </p:txBody>
      </p:sp>
      <p:sp>
        <p:nvSpPr>
          <p:cNvPr id="148" name="Position (RA)/(Dec)…"/>
          <p:cNvSpPr txBox="1"/>
          <p:nvPr>
            <p:ph type="body" sz="half" idx="1"/>
          </p:nvPr>
        </p:nvSpPr>
        <p:spPr>
          <a:xfrm>
            <a:off x="320550" y="2113210"/>
            <a:ext cx="5531100" cy="6187580"/>
          </a:xfrm>
          <a:prstGeom prst="rect">
            <a:avLst/>
          </a:prstGeom>
        </p:spPr>
        <p:txBody>
          <a:bodyPr/>
          <a:lstStyle/>
          <a:p>
            <a:pPr marL="326770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Position (RA)/(Dec)</a:t>
            </a:r>
          </a:p>
          <a:p>
            <a:pPr lvl="1" marL="653541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12 36 47.76</a:t>
            </a:r>
          </a:p>
          <a:p>
            <a:pPr lvl="1" marL="653541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62° 13' 0.51"</a:t>
            </a:r>
          </a:p>
          <a:p>
            <a:pPr marL="326770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Field of view:</a:t>
            </a:r>
          </a:p>
          <a:p>
            <a:pPr lvl="1" marL="653541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2.55 x 2.57 arcminutes</a:t>
            </a:r>
          </a:p>
          <a:p>
            <a:pPr marL="326770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Orientation:</a:t>
            </a:r>
          </a:p>
          <a:p>
            <a:pPr lvl="1" marL="653541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North is 23.7° left of vertical</a:t>
            </a:r>
          </a:p>
          <a:p>
            <a:pPr marL="326770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Criteria:</a:t>
            </a:r>
          </a:p>
          <a:p>
            <a:pPr lvl="1" marL="653541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Within CVZ</a:t>
            </a:r>
          </a:p>
          <a:p>
            <a:pPr lvl="1" marL="653541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Avoid galactic plane</a:t>
            </a:r>
          </a:p>
          <a:p>
            <a:pPr lvl="1" marL="653541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Avoid bright nearby sources</a:t>
            </a:r>
          </a:p>
          <a:p>
            <a:pPr lvl="1" marL="653541" indent="-326770" defTabSz="484886">
              <a:lnSpc>
                <a:spcPct val="70000"/>
              </a:lnSpc>
              <a:spcBef>
                <a:spcPts val="1600"/>
              </a:spcBef>
              <a:defRPr sz="2490"/>
            </a:pPr>
            <a:r>
              <a:t>Use Director’s discretionary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24-01-05 at 4.28.00 PM.png" descr="Screen Shot 2024-01-05 at 4.28.00 P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5468" b="0"/>
          <a:stretch>
            <a:fillRect/>
          </a:stretch>
        </p:blipFill>
        <p:spPr>
          <a:xfrm>
            <a:off x="6858000" y="2332433"/>
            <a:ext cx="6146800" cy="4606134"/>
          </a:xfrm>
          <a:prstGeom prst="rect">
            <a:avLst/>
          </a:prstGeom>
        </p:spPr>
      </p:pic>
      <p:sp>
        <p:nvSpPr>
          <p:cNvPr id="151" name="Not much the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 much there</a:t>
            </a:r>
          </a:p>
        </p:txBody>
      </p:sp>
      <p:sp>
        <p:nvSpPr>
          <p:cNvPr id="152" name="The idea: take a picture of nothing, see what you can see…"/>
          <p:cNvSpPr txBox="1"/>
          <p:nvPr>
            <p:ph type="body" sz="half" idx="1"/>
          </p:nvPr>
        </p:nvSpPr>
        <p:spPr>
          <a:xfrm>
            <a:off x="508000" y="2203450"/>
            <a:ext cx="5080000" cy="6057900"/>
          </a:xfrm>
          <a:prstGeom prst="rect">
            <a:avLst/>
          </a:prstGeom>
        </p:spPr>
        <p:txBody>
          <a:bodyPr/>
          <a:lstStyle/>
          <a:p>
            <a:pPr/>
            <a:r>
              <a:t>The idea: take a picture of nothing, see what you can see</a:t>
            </a:r>
          </a:p>
          <a:p>
            <a:pPr/>
            <a:r>
              <a:t>Here’s what the Stellarium catalog shows</a:t>
            </a:r>
          </a:p>
          <a:p>
            <a:pPr/>
            <a:r>
              <a:t>2.5’ FOV</a:t>
            </a:r>
          </a:p>
          <a:p>
            <a:pPr/>
            <a:r>
              <a:t>Limiting magnitude ~ 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creen Shot 2024-01-05 at 4.42.20 PM.png" descr="Screen Shot 2024-01-05 at 4.42.20 P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4449" t="0" r="34449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5" name="Not much the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Not much there</a:t>
            </a:r>
          </a:p>
        </p:txBody>
      </p:sp>
      <p:sp>
        <p:nvSpPr>
          <p:cNvPr id="156" name="What Simbad shows (astronomical database)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Simbad shows (astronomical database)</a:t>
            </a:r>
          </a:p>
          <a:p>
            <a:pPr/>
            <a:r>
              <a:t>Box is roughly 3’ </a:t>
            </a:r>
          </a:p>
          <a:p>
            <a:pPr/>
            <a:r>
              <a:t>Only identified galaxy is WBD96 3-34.0</a:t>
            </a:r>
          </a:p>
        </p:txBody>
      </p:sp>
      <p:pic>
        <p:nvPicPr>
          <p:cNvPr id="157" name="Rectangle" descr="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1919" y="3917950"/>
            <a:ext cx="2278362" cy="21694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329" t="0" r="16329" b="0"/>
          <a:stretch>
            <a:fillRect/>
          </a:stretch>
        </p:blipFill>
        <p:spPr>
          <a:xfrm>
            <a:off x="5905500" y="-101600"/>
            <a:ext cx="6502400" cy="9753600"/>
          </a:xfrm>
          <a:prstGeom prst="rect">
            <a:avLst/>
          </a:prstGeom>
        </p:spPr>
      </p:pic>
      <p:sp>
        <p:nvSpPr>
          <p:cNvPr id="161" name="Original deep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Original deep field</a:t>
            </a:r>
          </a:p>
        </p:txBody>
      </p:sp>
      <p:sp>
        <p:nvSpPr>
          <p:cNvPr id="162" name="The first Deep Field, the Hubble Deep Field North (HDF-N), was observed over 10 consecutive days during Christmas 1995. The resulting image consisted of 342 separate exposures, with a total exposure time of more than 100 hours over 10 days, compared with typical Hubble exposures of a few hours."/>
          <p:cNvSpPr txBox="1"/>
          <p:nvPr>
            <p:ph type="body" sz="half" idx="1"/>
          </p:nvPr>
        </p:nvSpPr>
        <p:spPr>
          <a:xfrm>
            <a:off x="330200" y="2324100"/>
            <a:ext cx="5080000" cy="6057900"/>
          </a:xfrm>
          <a:prstGeom prst="rect">
            <a:avLst/>
          </a:prstGeom>
        </p:spPr>
        <p:txBody>
          <a:bodyPr/>
          <a:lstStyle>
            <a:lvl1pPr marL="374014" indent="-374014" defTabSz="554990">
              <a:spcBef>
                <a:spcPts val="3000"/>
              </a:spcBef>
              <a:defRPr sz="2850"/>
            </a:lvl1pPr>
          </a:lstStyle>
          <a:p>
            <a:pPr/>
            <a:r>
              <a:t>The first Deep Field, the Hubble Deep Field North (HDF-N), was observed over 10 consecutive days during Christmas 1995. The resulting image consisted of 342 separate exposures, with a total exposure time of more than 100 hours over 10 days, compared with typical Hubble exposures of a few hours.</a:t>
            </a:r>
          </a:p>
        </p:txBody>
      </p:sp>
      <p:sp>
        <p:nvSpPr>
          <p:cNvPr id="163" name="Why is this missing?"/>
          <p:cNvSpPr txBox="1"/>
          <p:nvPr/>
        </p:nvSpPr>
        <p:spPr>
          <a:xfrm>
            <a:off x="9558958" y="463550"/>
            <a:ext cx="3161109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Why is this missing?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po9841d.tif" descr="opo9841d.ti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666" t="0" r="1666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6" name="Hubble Deep Field South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0624">
              <a:defRPr spc="518" sz="3240"/>
            </a:pPr>
            <a:r>
              <a:t>Hubble Deep Field South</a:t>
            </a:r>
          </a:p>
          <a:p>
            <a:pPr defTabSz="420624">
              <a:defRPr spc="518" sz="3240"/>
            </a:pPr>
          </a:p>
          <a:p>
            <a:pPr defTabSz="420624">
              <a:defRPr spc="518" sz="3240"/>
            </a:pPr>
            <a:r>
              <a:t>The thing in the center is a quasar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666" t="0" r="16666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9" name="Hubble extreme deep 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pc="633" sz="3959"/>
            </a:pPr>
            <a:r>
              <a:t>Hubble extreme deep field</a:t>
            </a:r>
          </a:p>
          <a:p>
            <a:pPr defTabSz="514095">
              <a:defRPr spc="633" sz="3959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1250" t="0" r="3125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72" name="So What is in the pictur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pc="705" sz="4410"/>
            </a:lvl1pPr>
          </a:lstStyle>
          <a:p>
            <a:pPr/>
            <a:r>
              <a:t>So What is in the picture?</a:t>
            </a:r>
          </a:p>
        </p:txBody>
      </p:sp>
      <p:sp>
        <p:nvSpPr>
          <p:cNvPr id="173" name="Most galaxies at high-redshift…"/>
          <p:cNvSpPr txBox="1"/>
          <p:nvPr>
            <p:ph type="body" sz="half" idx="1"/>
          </p:nvPr>
        </p:nvSpPr>
        <p:spPr>
          <a:xfrm>
            <a:off x="660400" y="2825750"/>
            <a:ext cx="5080000" cy="6057900"/>
          </a:xfrm>
          <a:prstGeom prst="rect">
            <a:avLst/>
          </a:prstGeom>
        </p:spPr>
        <p:txBody>
          <a:bodyPr/>
          <a:lstStyle/>
          <a:p>
            <a:pPr/>
            <a:r>
              <a:t>Most galaxies at high-redshift</a:t>
            </a:r>
          </a:p>
          <a:p>
            <a:pPr/>
            <a:r>
              <a:t>Spirals, ellipticals, interacting galaxies, etc. </a:t>
            </a:r>
          </a:p>
          <a:p>
            <a:pPr/>
            <a:r>
              <a:t>A few local stars</a:t>
            </a:r>
          </a:p>
          <a:p>
            <a:pPr/>
            <a:r>
              <a:t>Limiting magnitude ~ 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