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media/image1.jpeg" ContentType="image/jpeg"/>
  <Override PartName="/ppt/theme/theme2.xml" ContentType="application/vnd.openxmlformats-officedocument.theme+xml"/>
  <Override PartName="/ppt/media/image2.jpeg" ContentType="image/jpeg"/>
  <Override PartName="/ppt/media/image3.jpeg" ContentType="image/jpe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b="0" baseline="0" cap="none" i="0" spc="0" strike="noStrike" sz="4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Shape 19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96" name="Shape 19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1.tif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72" name="Slide Subtitle"/>
          <p:cNvSpPr txBox="1"/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7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2" name="Slide Subtitle"/>
          <p:cNvSpPr txBox="1"/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8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9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10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10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10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11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2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3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3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4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5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 (RT)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darkbluebgmatte.pdf" descr="darkbluebgmatt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Circle"/>
          <p:cNvSpPr/>
          <p:nvPr/>
        </p:nvSpPr>
        <p:spPr>
          <a:xfrm>
            <a:off x="17924859" y="714375"/>
            <a:ext cx="696520" cy="696520"/>
          </a:xfrm>
          <a:prstGeom prst="ellips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171" name="Circle"/>
          <p:cNvSpPr/>
          <p:nvPr/>
        </p:nvSpPr>
        <p:spPr>
          <a:xfrm>
            <a:off x="18924984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172" name="Circle"/>
          <p:cNvSpPr/>
          <p:nvPr/>
        </p:nvSpPr>
        <p:spPr>
          <a:xfrm>
            <a:off x="19925109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173" name="Line"/>
          <p:cNvSpPr/>
          <p:nvPr/>
        </p:nvSpPr>
        <p:spPr>
          <a:xfrm>
            <a:off x="2333625" y="1410890"/>
            <a:ext cx="15217974" cy="128"/>
          </a:xfrm>
          <a:prstGeom prst="lin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71437" tIns="71437" rIns="71437" bIns="71437" anchor="ctr"/>
          <a:lstStyle/>
          <a:p>
            <a:pPr defTabSz="642937">
              <a:lnSpc>
                <a:spcPct val="100000"/>
              </a:lnSpc>
              <a:spcBef>
                <a:spcPts val="0"/>
              </a:spcBef>
              <a:defRPr sz="16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74" name="Title Text"/>
          <p:cNvSpPr txBox="1"/>
          <p:nvPr>
            <p:ph type="title"/>
          </p:nvPr>
        </p:nvSpPr>
        <p:spPr>
          <a:xfrm>
            <a:off x="3155156" y="-285750"/>
            <a:ext cx="14716126" cy="2143125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r" defTabSz="642937">
              <a:lnSpc>
                <a:spcPts val="13600"/>
              </a:lnSpc>
              <a:spcBef>
                <a:spcPts val="200"/>
              </a:spcBef>
              <a:tabLst>
                <a:tab pos="1714500" algn="l"/>
              </a:tabLst>
              <a:defRPr spc="0" sz="114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75" name="Body Level One…"/>
          <p:cNvSpPr txBox="1"/>
          <p:nvPr>
            <p:ph type="body" sz="half" idx="1"/>
          </p:nvPr>
        </p:nvSpPr>
        <p:spPr>
          <a:xfrm>
            <a:off x="5101828" y="3893343"/>
            <a:ext cx="14716126" cy="8036720"/>
          </a:xfrm>
          <a:prstGeom prst="rect">
            <a:avLst/>
          </a:prstGeom>
        </p:spPr>
        <p:txBody>
          <a:bodyPr lIns="71437" tIns="71437" rIns="71437" bIns="71437" anchor="ctr">
            <a:noAutofit/>
          </a:bodyPr>
          <a:lstStyle>
            <a:lvl1pPr marL="1415625" indent="-1098125" defTabSz="642937">
              <a:lnSpc>
                <a:spcPts val="7900"/>
              </a:lnSpc>
              <a:spcBef>
                <a:spcPts val="3600"/>
              </a:spcBef>
              <a:buSzPct val="88068"/>
              <a:buBlip>
                <a:blip r:embed="rId4"/>
              </a:buBlip>
              <a:tabLst>
                <a:tab pos="2476500" algn="l"/>
              </a:tabLst>
              <a:defRPr sz="66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1pPr>
            <a:lvl2pPr marL="1872825" indent="-1098125" defTabSz="642937">
              <a:lnSpc>
                <a:spcPts val="7900"/>
              </a:lnSpc>
              <a:spcBef>
                <a:spcPts val="3600"/>
              </a:spcBef>
              <a:buSzPct val="88068"/>
              <a:buBlip>
                <a:blip r:embed="rId5"/>
              </a:buBlip>
              <a:tabLst>
                <a:tab pos="3111500" algn="l"/>
              </a:tabLst>
              <a:defRPr sz="66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2pPr>
            <a:lvl3pPr marL="2317325" indent="-1098125" defTabSz="642937">
              <a:lnSpc>
                <a:spcPts val="7900"/>
              </a:lnSpc>
              <a:spcBef>
                <a:spcPts val="3600"/>
              </a:spcBef>
              <a:buSzPct val="88068"/>
              <a:buBlip>
                <a:blip r:embed="rId4"/>
              </a:buBlip>
              <a:tabLst>
                <a:tab pos="3746500" algn="l"/>
              </a:tabLst>
              <a:defRPr sz="66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3pPr>
            <a:lvl4pPr marL="2761825" indent="-1098125" defTabSz="642937">
              <a:lnSpc>
                <a:spcPts val="7900"/>
              </a:lnSpc>
              <a:spcBef>
                <a:spcPts val="3600"/>
              </a:spcBef>
              <a:buSzPct val="88068"/>
              <a:buBlip>
                <a:blip r:embed="rId5"/>
              </a:buBlip>
              <a:tabLst>
                <a:tab pos="4368800" algn="l"/>
              </a:tabLst>
              <a:defRPr sz="66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4pPr>
            <a:lvl5pPr marL="3219025" indent="-1098125" defTabSz="642937">
              <a:lnSpc>
                <a:spcPts val="7900"/>
              </a:lnSpc>
              <a:spcBef>
                <a:spcPts val="3600"/>
              </a:spcBef>
              <a:buSzPct val="88068"/>
              <a:buBlip>
                <a:blip r:embed="rId4"/>
              </a:buBlip>
              <a:tabLst>
                <a:tab pos="5003800" algn="l"/>
              </a:tabLst>
              <a:defRPr sz="6600">
                <a:solidFill>
                  <a:srgbClr val="FFFFFF"/>
                </a:solidFill>
                <a:latin typeface="Futura"/>
                <a:ea typeface="Futura"/>
                <a:cs typeface="Futura"/>
                <a:sym typeface="Futura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6" name="Slide Number"/>
          <p:cNvSpPr txBox="1"/>
          <p:nvPr>
            <p:ph type="sldNum" sz="quarter" idx="2"/>
          </p:nvPr>
        </p:nvSpPr>
        <p:spPr>
          <a:xfrm>
            <a:off x="11955710" y="13032928"/>
            <a:ext cx="472580" cy="504479"/>
          </a:xfrm>
          <a:prstGeom prst="rect">
            <a:avLst/>
          </a:prstGeom>
        </p:spPr>
        <p:txBody>
          <a:bodyPr lIns="53578" tIns="53578" rIns="53578" bIns="53578"/>
          <a:lstStyle>
            <a:lvl1pPr defTabSz="642937">
              <a:lnSpc>
                <a:spcPts val="2800"/>
              </a:lnSpc>
              <a:tabLst>
                <a:tab pos="1498600" algn="l"/>
              </a:tabLst>
              <a:defRPr sz="2400">
                <a:solidFill>
                  <a:srgbClr val="000000"/>
                </a:solidFill>
                <a:latin typeface="Futura"/>
                <a:ea typeface="Futura"/>
                <a:cs typeface="Futura"/>
                <a:sym typeface="Futura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Line"/>
          <p:cNvSpPr/>
          <p:nvPr/>
        </p:nvSpPr>
        <p:spPr>
          <a:xfrm>
            <a:off x="19507199" y="480060"/>
            <a:ext cx="1" cy="551765"/>
          </a:xfrm>
          <a:prstGeom prst="line">
            <a:avLst/>
          </a:prstGeom>
          <a:ln w="38100">
            <a:solidFill>
              <a:srgbClr val="000000">
                <a:alpha val="45000"/>
              </a:srgbClr>
            </a:solidFill>
            <a:miter lim="400000"/>
          </a:ln>
          <a:effectLst>
            <a:outerShdw sx="100000" sy="100000" kx="0" ky="0" algn="b" rotWithShape="0" blurRad="38100" dist="38100" dir="5400000">
              <a:srgbClr val="FFFFFF"/>
            </a:outerShdw>
          </a:effectLst>
        </p:spPr>
        <p:txBody>
          <a:bodyPr tIns="91439" bIns="91439" anchor="ctr"/>
          <a:lstStyle/>
          <a:p>
            <a:pPr defTabSz="822960">
              <a:lnSpc>
                <a:spcPct val="100000"/>
              </a:lnSpc>
              <a:spcBef>
                <a:spcPts val="0"/>
              </a:spcBef>
              <a:defRPr sz="20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84" name="Arrow">
            <a:hlinkClick r:id="" invalidUrl="" action="ppaction://hlinkshowjump?jump=nextslide" tgtFrame="" tooltip="" history="1" highlightClick="0" endSnd="0"/>
          </p:cNvPr>
          <p:cNvSpPr/>
          <p:nvPr/>
        </p:nvSpPr>
        <p:spPr>
          <a:xfrm>
            <a:off x="19895819" y="480060"/>
            <a:ext cx="548641" cy="548641"/>
          </a:xfrm>
          <a:prstGeom prst="rightArrow">
            <a:avLst>
              <a:gd name="adj1" fmla="val 40741"/>
              <a:gd name="adj2" fmla="val 59259"/>
            </a:avLst>
          </a:prstGeom>
          <a:solidFill>
            <a:srgbClr val="FFFFFF">
              <a:alpha val="60000"/>
            </a:srgbClr>
          </a:solidFill>
          <a:ln w="12700">
            <a:miter lim="400000"/>
          </a:ln>
          <a:effectLst>
            <a:outerShdw sx="100000" sy="100000" kx="0" ky="0" algn="b" rotWithShape="0" blurRad="38100" dist="12700" dir="16200000">
              <a:srgbClr val="000000">
                <a:alpha val="80000"/>
              </a:srgbClr>
            </a:outerShdw>
          </a:effectLst>
        </p:spPr>
        <p:txBody>
          <a:bodyPr tIns="91439" bIns="91439" anchor="ctr"/>
          <a:lstStyle/>
          <a:p>
            <a:pPr algn="ctr" defTabSz="1051560">
              <a:lnSpc>
                <a:spcPct val="100000"/>
              </a:lnSpc>
              <a:spcBef>
                <a:spcPts val="0"/>
              </a:spcBef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185" name="Arrow">
            <a:hlinkClick r:id="" invalidUrl="" action="ppaction://hlinkshowjump?jump=previousslide" tgtFrame="" tooltip="" history="1" highlightClick="0" endSnd="0"/>
          </p:cNvPr>
          <p:cNvSpPr/>
          <p:nvPr/>
        </p:nvSpPr>
        <p:spPr>
          <a:xfrm>
            <a:off x="18501359" y="480060"/>
            <a:ext cx="548641" cy="54864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12800" y="15200"/>
                </a:moveTo>
                <a:lnTo>
                  <a:pt x="12800" y="21600"/>
                </a:lnTo>
                <a:lnTo>
                  <a:pt x="0" y="10800"/>
                </a:lnTo>
                <a:lnTo>
                  <a:pt x="12800" y="0"/>
                </a:lnTo>
                <a:lnTo>
                  <a:pt x="12800" y="6400"/>
                </a:lnTo>
                <a:lnTo>
                  <a:pt x="21600" y="6400"/>
                </a:lnTo>
                <a:lnTo>
                  <a:pt x="21600" y="1520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 w="12700">
            <a:miter lim="400000"/>
          </a:ln>
          <a:effectLst>
            <a:outerShdw sx="100000" sy="100000" kx="0" ky="0" algn="b" rotWithShape="0" blurRad="38100" dist="12700" dir="16200000">
              <a:srgbClr val="000000">
                <a:alpha val="80000"/>
              </a:srgbClr>
            </a:outerShdw>
          </a:effectLst>
        </p:spPr>
        <p:txBody>
          <a:bodyPr tIns="91439" bIns="91439" anchor="ctr"/>
          <a:lstStyle/>
          <a:p>
            <a:pPr algn="ctr" defTabSz="1051560">
              <a:lnSpc>
                <a:spcPct val="100000"/>
              </a:lnSpc>
              <a:spcBef>
                <a:spcPts val="0"/>
              </a:spcBef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pic>
        <p:nvPicPr>
          <p:cNvPr id="186" name="nav_home.tiff" descr="nav_home.tiff">
            <a:hlinkClick r:id="" invalidUrl="" action="ppaction://hlinkshowjump?jump=firstslide" tgtFrame="" tooltip="" history="1" highlightClick="0" endSnd="0"/>
          </p:cNvPr>
          <p:cNvPicPr>
            <a:picLocks noChangeAspect="1"/>
          </p:cNvPicPr>
          <p:nvPr/>
        </p:nvPicPr>
        <p:blipFill>
          <a:blip r:embed="rId3">
            <a:alphaModFix amt="60000"/>
            <a:extLst/>
          </a:blip>
          <a:stretch>
            <a:fillRect/>
          </a:stretch>
        </p:blipFill>
        <p:spPr>
          <a:xfrm>
            <a:off x="4008120" y="457200"/>
            <a:ext cx="571501" cy="571501"/>
          </a:xfrm>
          <a:prstGeom prst="rect">
            <a:avLst/>
          </a:prstGeom>
          <a:ln w="12700">
            <a:miter lim="400000"/>
          </a:ln>
          <a:effectLst>
            <a:outerShdw sx="100000" sy="100000" kx="0" ky="0" algn="b" rotWithShape="0" blurRad="38100" dist="12700" dir="16200000">
              <a:srgbClr val="000000">
                <a:alpha val="80000"/>
              </a:srgbClr>
            </a:outerShdw>
          </a:effectLst>
        </p:spPr>
      </p:pic>
      <p:sp>
        <p:nvSpPr>
          <p:cNvPr id="187" name="Title Text"/>
          <p:cNvSpPr txBox="1"/>
          <p:nvPr>
            <p:ph type="title"/>
          </p:nvPr>
        </p:nvSpPr>
        <p:spPr>
          <a:xfrm>
            <a:off x="4831080" y="1600200"/>
            <a:ext cx="14721840" cy="219456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>
            <a:lvl1pPr defTabSz="822960">
              <a:lnSpc>
                <a:spcPct val="100000"/>
              </a:lnSpc>
              <a:defRPr spc="0" sz="11400">
                <a:solidFill>
                  <a:srgbClr val="B6B8B9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r>
              <a:t>Title Text</a:t>
            </a:r>
          </a:p>
        </p:txBody>
      </p:sp>
      <p:sp>
        <p:nvSpPr>
          <p:cNvPr id="188" name="Body Level One…"/>
          <p:cNvSpPr txBox="1"/>
          <p:nvPr>
            <p:ph type="body" sz="half" idx="1"/>
          </p:nvPr>
        </p:nvSpPr>
        <p:spPr>
          <a:xfrm>
            <a:off x="4831080" y="3726179"/>
            <a:ext cx="14721840" cy="8046721"/>
          </a:xfrm>
          <a:prstGeom prst="rect">
            <a:avLst/>
          </a:prstGeom>
        </p:spPr>
        <p:txBody>
          <a:bodyPr lIns="91439" tIns="91439" rIns="91439" bIns="91439" anchor="ctr">
            <a:noAutofit/>
          </a:bodyPr>
          <a:lstStyle>
            <a:lvl1pPr marL="1024416" indent="-770416" defTabSz="822960">
              <a:lnSpc>
                <a:spcPct val="100000"/>
              </a:lnSpc>
              <a:spcBef>
                <a:spcPts val="39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1pPr>
            <a:lvl2pPr marL="1367316" indent="-770416" defTabSz="822960">
              <a:lnSpc>
                <a:spcPct val="100000"/>
              </a:lnSpc>
              <a:spcBef>
                <a:spcPts val="39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2pPr>
            <a:lvl3pPr marL="1710216" indent="-770416" defTabSz="822960">
              <a:lnSpc>
                <a:spcPct val="100000"/>
              </a:lnSpc>
              <a:spcBef>
                <a:spcPts val="39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3pPr>
            <a:lvl4pPr marL="2065816" indent="-770416" defTabSz="822960">
              <a:lnSpc>
                <a:spcPct val="100000"/>
              </a:lnSpc>
              <a:spcBef>
                <a:spcPts val="39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4pPr>
            <a:lvl5pPr marL="2408716" indent="-770416" defTabSz="822960">
              <a:lnSpc>
                <a:spcPct val="100000"/>
              </a:lnSpc>
              <a:spcBef>
                <a:spcPts val="3900"/>
              </a:spcBef>
              <a:buSzPct val="171000"/>
              <a:defRPr sz="5600">
                <a:latin typeface="Gill Sans"/>
                <a:ea typeface="Gill Sans"/>
                <a:cs typeface="Gill Sans"/>
                <a:sym typeface="Gill Sans"/>
              </a:defRPr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89" name="Slide Number"/>
          <p:cNvSpPr txBox="1"/>
          <p:nvPr>
            <p:ph type="sldNum" sz="quarter" idx="2"/>
          </p:nvPr>
        </p:nvSpPr>
        <p:spPr>
          <a:xfrm>
            <a:off x="11953239" y="13053059"/>
            <a:ext cx="454661" cy="492761"/>
          </a:xfrm>
          <a:prstGeom prst="rect">
            <a:avLst/>
          </a:prstGeom>
        </p:spPr>
        <p:txBody>
          <a:bodyPr lIns="68580" tIns="68580" rIns="68580" bIns="68580" anchor="t"/>
          <a:lstStyle>
            <a:lvl1pPr defTabSz="822960">
              <a:defRPr sz="240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hyperlink" Target="http://www.astronomyteacher.com" TargetMode="External"/><Relationship Id="rId3" Type="http://schemas.openxmlformats.org/officeDocument/2006/relationships/image" Target="../media/image5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pn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0.pn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www.instructables.com/Control-Your-Telescope-Using-Stellarium-Arduino/" TargetMode="External"/><Relationship Id="rId3" Type="http://schemas.openxmlformats.org/officeDocument/2006/relationships/hyperlink" Target="https://www.youtube.com/watch?v=27e6YJ09gds&amp;t=81s" TargetMode="External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hyperlink" Target="http://www.acrilconvex.com.au/firstsurface.html" TargetMode="External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hyperlink" Target="http://www.stellarium.net" TargetMode="External"/><Relationship Id="rId6" Type="http://schemas.openxmlformats.org/officeDocument/2006/relationships/image" Target="../media/image3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image" Target="../media/image2.png"/><Relationship Id="rId3" Type="http://schemas.openxmlformats.org/officeDocument/2006/relationships/image" Target="../media/image31.png"/><Relationship Id="rId4" Type="http://schemas.openxmlformats.org/officeDocument/2006/relationships/image" Target="../media/image2.tif"/><Relationship Id="rId5" Type="http://schemas.openxmlformats.org/officeDocument/2006/relationships/image" Target="../media/image32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7.png"/><Relationship Id="rId3" Type="http://schemas.openxmlformats.org/officeDocument/2006/relationships/image" Target="../media/image11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8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image" Target="../media/image3.jpeg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Relationship Id="rId8" Type="http://schemas.openxmlformats.org/officeDocument/2006/relationships/image" Target="../media/image44.png"/><Relationship Id="rId9" Type="http://schemas.openxmlformats.org/officeDocument/2006/relationships/image" Target="../media/image45.png"/><Relationship Id="rId10" Type="http://schemas.openxmlformats.org/officeDocument/2006/relationships/image" Target="../media/image46.png"/><Relationship Id="rId11" Type="http://schemas.openxmlformats.org/officeDocument/2006/relationships/image" Target="../media/image47.png"/><Relationship Id="rId12" Type="http://schemas.openxmlformats.org/officeDocument/2006/relationships/image" Target="../media/image48.png"/><Relationship Id="rId13" Type="http://schemas.openxmlformats.org/officeDocument/2006/relationships/image" Target="../media/image49.png"/><Relationship Id="rId14" Type="http://schemas.openxmlformats.org/officeDocument/2006/relationships/image" Target="../media/image50.png"/><Relationship Id="rId15" Type="http://schemas.openxmlformats.org/officeDocument/2006/relationships/image" Target="../media/image51.pn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hyperlink" Target="https://youtu.be/WhC3GEwTgmQ" TargetMode="External"/><Relationship Id="rId3" Type="http://schemas.openxmlformats.org/officeDocument/2006/relationships/hyperlink" Target="https://tinyurl.com/3ec94byv" TargetMode="External"/><Relationship Id="rId4" Type="http://schemas.openxmlformats.org/officeDocument/2006/relationships/hyperlink" Target="https://tinyurl.com/am84x9wt" TargetMode="External"/><Relationship Id="rId5" Type="http://schemas.openxmlformats.org/officeDocument/2006/relationships/image" Target="../media/image52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image" Target="../media/image53.png"/><Relationship Id="rId3" Type="http://schemas.openxmlformats.org/officeDocument/2006/relationships/image" Target="../media/image54.png"/><Relationship Id="rId4" Type="http://schemas.openxmlformats.org/officeDocument/2006/relationships/image" Target="../media/image4.jpe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4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Fun with Stellarium"/>
          <p:cNvSpPr txBox="1"/>
          <p:nvPr>
            <p:ph type="ctrTitle"/>
          </p:nvPr>
        </p:nvSpPr>
        <p:spPr>
          <a:xfrm>
            <a:off x="1268131" y="3366559"/>
            <a:ext cx="21945601" cy="4267201"/>
          </a:xfrm>
          <a:prstGeom prst="rect">
            <a:avLst/>
          </a:prstGeom>
        </p:spPr>
        <p:txBody>
          <a:bodyPr/>
          <a:lstStyle/>
          <a:p>
            <a:pPr/>
            <a:r>
              <a:t>Fun with Stellarium</a:t>
            </a:r>
          </a:p>
        </p:txBody>
      </p:sp>
      <p:sp>
        <p:nvSpPr>
          <p:cNvPr id="199" name="Jeff Adkins…"/>
          <p:cNvSpPr txBox="1"/>
          <p:nvPr>
            <p:ph type="subTitle" sz="half" idx="1"/>
          </p:nvPr>
        </p:nvSpPr>
        <p:spPr>
          <a:xfrm>
            <a:off x="1153958" y="8872408"/>
            <a:ext cx="21945601" cy="3900614"/>
          </a:xfrm>
          <a:prstGeom prst="rect">
            <a:avLst/>
          </a:prstGeom>
        </p:spPr>
        <p:txBody>
          <a:bodyPr/>
          <a:lstStyle/>
          <a:p>
            <a:pPr defTabSz="767715">
              <a:defRPr spc="-55" sz="5580"/>
            </a:pPr>
            <a:r>
              <a:t>Jeff Adkins</a:t>
            </a:r>
          </a:p>
          <a:p>
            <a:pPr defTabSz="767715">
              <a:defRPr spc="-55" sz="5580"/>
            </a:pPr>
            <a:r>
              <a:rPr u="sng">
                <a:hlinkClick r:id="rId2" invalidUrl="" action="" tgtFrame="" tooltip="" history="1" highlightClick="0" endSnd="0"/>
              </a:rPr>
              <a:t>www.astronomyteacher.com</a:t>
            </a:r>
          </a:p>
          <a:p>
            <a:pPr defTabSz="767715">
              <a:defRPr spc="-55" sz="5580"/>
            </a:pPr>
            <a:r>
              <a:t>For MDAS</a:t>
            </a:r>
          </a:p>
          <a:p>
            <a:pPr defTabSz="767715">
              <a:defRPr spc="-55" sz="5580"/>
            </a:pPr>
            <a:r>
              <a:t>August 25, 2026</a:t>
            </a:r>
          </a:p>
        </p:txBody>
      </p:sp>
      <p:pic>
        <p:nvPicPr>
          <p:cNvPr id="200" name="Screenshot 2026-08-18 at 11.13.20 AM.png" descr="Screenshot 2026-08-18 at 11.13.20 AM.png"/>
          <p:cNvPicPr>
            <a:picLocks noChangeAspect="1"/>
          </p:cNvPicPr>
          <p:nvPr/>
        </p:nvPicPr>
        <p:blipFill>
          <a:blip r:embed="rId3">
            <a:extLst/>
          </a:blip>
          <a:srcRect l="11628" t="11628" r="11628" b="11628"/>
          <a:stretch>
            <a:fillRect/>
          </a:stretch>
        </p:blipFill>
        <p:spPr>
          <a:xfrm>
            <a:off x="20187949" y="335345"/>
            <a:ext cx="3055198" cy="302269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Butt first..."/>
          <p:cNvSpPr txBox="1"/>
          <p:nvPr>
            <p:ph type="title"/>
          </p:nvPr>
        </p:nvSpPr>
        <p:spPr>
          <a:xfrm>
            <a:off x="1251820" y="40733"/>
            <a:ext cx="11289522" cy="1727201"/>
          </a:xfrm>
          <a:prstGeom prst="rect">
            <a:avLst/>
          </a:prstGeom>
        </p:spPr>
        <p:txBody>
          <a:bodyPr/>
          <a:lstStyle/>
          <a:p>
            <a:pPr/>
            <a:r>
              <a:t>Butt first...</a:t>
            </a:r>
          </a:p>
        </p:txBody>
      </p:sp>
      <p:sp>
        <p:nvSpPr>
          <p:cNvPr id="203" name="Every Uranus pun ever ……"/>
          <p:cNvSpPr txBox="1"/>
          <p:nvPr>
            <p:ph type="body" sz="half" idx="1"/>
          </p:nvPr>
        </p:nvSpPr>
        <p:spPr>
          <a:xfrm>
            <a:off x="667213" y="2455086"/>
            <a:ext cx="12774933" cy="8483601"/>
          </a:xfrm>
          <a:prstGeom prst="rect">
            <a:avLst/>
          </a:prstGeom>
        </p:spPr>
        <p:txBody>
          <a:bodyPr/>
          <a:lstStyle/>
          <a:p>
            <a:pPr/>
            <a:r>
              <a:t>Every Uranus pun ever …</a:t>
            </a:r>
          </a:p>
          <a:p>
            <a:pPr/>
            <a:r>
              <a:t>"The best fudge comes from Uranus!”</a:t>
            </a:r>
          </a:p>
          <a:p>
            <a:pPr/>
            <a:r>
              <a:t>‘Thank you for picking Uranus Fudge Factory”</a:t>
            </a:r>
          </a:p>
          <a:p>
            <a:pPr/>
            <a:r>
              <a:t>“If you discover a mess just let one of our professional fudge packers know and we’ll scrape that right out for you.”</a:t>
            </a:r>
          </a:p>
          <a:p>
            <a:pPr/>
            <a:r>
              <a:t>“It’s not pronounced Uranus, it’s pronounced Uranus.”</a:t>
            </a:r>
          </a:p>
        </p:txBody>
      </p:sp>
      <p:sp>
        <p:nvSpPr>
          <p:cNvPr id="204" name="Route 66"/>
          <p:cNvSpPr txBox="1"/>
          <p:nvPr>
            <p:ph type="body" idx="21"/>
          </p:nvPr>
        </p:nvSpPr>
        <p:spPr>
          <a:xfrm>
            <a:off x="-4195771" y="1599829"/>
            <a:ext cx="21945602" cy="8326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Route 66 </a:t>
            </a:r>
          </a:p>
        </p:txBody>
      </p:sp>
      <p:pic>
        <p:nvPicPr>
          <p:cNvPr id="205" name="IMG_2737.jpeg" descr="IMG_2737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719674" y="-122521"/>
            <a:ext cx="10287001" cy="13716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06" name="IMG_2734.jpeg" descr="IMG_2734.jpe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940411" y="9277869"/>
            <a:ext cx="4212909" cy="402448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Fun with Astronomy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Fun with Astronomy</a:t>
            </a:r>
          </a:p>
        </p:txBody>
      </p:sp>
      <p:sp>
        <p:nvSpPr>
          <p:cNvPr id="209" name="Pinhole camera…"/>
          <p:cNvSpPr txBox="1"/>
          <p:nvPr>
            <p:ph type="body" sz="half" idx="1"/>
          </p:nvPr>
        </p:nvSpPr>
        <p:spPr>
          <a:xfrm>
            <a:off x="1219200" y="3981220"/>
            <a:ext cx="14835783" cy="8483601"/>
          </a:xfrm>
          <a:prstGeom prst="rect">
            <a:avLst/>
          </a:prstGeom>
        </p:spPr>
        <p:txBody>
          <a:bodyPr/>
          <a:lstStyle/>
          <a:p>
            <a:pPr/>
            <a:r>
              <a:t>Pinhole camera</a:t>
            </a:r>
          </a:p>
          <a:p>
            <a:pPr/>
            <a:r>
              <a:t>Scale model solar system</a:t>
            </a:r>
          </a:p>
          <a:p>
            <a:pPr/>
            <a:r>
              <a:t>Sun’s heat depends on angle and not distance</a:t>
            </a:r>
          </a:p>
          <a:p>
            <a:pPr/>
            <a:r>
              <a:t>Parallax demo</a:t>
            </a:r>
          </a:p>
          <a:p>
            <a:pPr/>
            <a:r>
              <a:t>Inspiration for me being an astronomy guy and for this presentation</a:t>
            </a:r>
          </a:p>
        </p:txBody>
      </p:sp>
      <p:sp>
        <p:nvSpPr>
          <p:cNvPr id="210" name="By Mae and Ira Freeman"/>
          <p:cNvSpPr txBox="1"/>
          <p:nvPr>
            <p:ph type="body" idx="21"/>
          </p:nvPr>
        </p:nvSpPr>
        <p:spPr>
          <a:xfrm>
            <a:off x="1219200" y="2341794"/>
            <a:ext cx="21945602" cy="8326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By Mae and Ira Freeman</a:t>
            </a:r>
          </a:p>
        </p:txBody>
      </p:sp>
      <p:pic>
        <p:nvPicPr>
          <p:cNvPr id="211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rcRect l="0" t="11138" r="3639" b="3686"/>
          <a:stretch>
            <a:fillRect/>
          </a:stretch>
        </p:blipFill>
        <p:spPr>
          <a:xfrm>
            <a:off x="16711209" y="3955339"/>
            <a:ext cx="5874135" cy="6923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What is Stellarium?"/>
          <p:cNvSpPr txBox="1"/>
          <p:nvPr>
            <p:ph type="title"/>
          </p:nvPr>
        </p:nvSpPr>
        <p:spPr>
          <a:xfrm>
            <a:off x="1331126" y="390951"/>
            <a:ext cx="10880274" cy="1727201"/>
          </a:xfrm>
          <a:prstGeom prst="rect">
            <a:avLst/>
          </a:prstGeom>
        </p:spPr>
        <p:txBody>
          <a:bodyPr/>
          <a:lstStyle/>
          <a:p>
            <a:pPr/>
            <a:r>
              <a:t>What is Stellarium?</a:t>
            </a:r>
          </a:p>
        </p:txBody>
      </p:sp>
      <p:sp>
        <p:nvSpPr>
          <p:cNvPr id="214" name="Open Source sky simulator and desktop planetarium…"/>
          <p:cNvSpPr txBox="1"/>
          <p:nvPr/>
        </p:nvSpPr>
        <p:spPr>
          <a:xfrm>
            <a:off x="604796" y="3979457"/>
            <a:ext cx="23444201" cy="77427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Open Source sky simulator and desktop planetarium</a:t>
            </a:r>
          </a:p>
          <a:p>
            <a:pPr/>
            <a:r>
              <a:t>https://stellarium.org/</a:t>
            </a:r>
          </a:p>
          <a:p>
            <a:pPr/>
            <a:r>
              <a:t>Available for Mac, Windows, Linux, MacOS, web browser, iOS</a:t>
            </a:r>
          </a:p>
          <a:p>
            <a:pPr/>
            <a:r>
              <a:t>“This work has made use of the Stellarium planetarium”</a:t>
            </a:r>
          </a:p>
          <a:p>
            <a:pPr/>
            <a:r>
              <a:t>Zotti, G., Hoffmann, S. M., Wolf, A., Chéreau, F., &amp; Chéreau, G. (2021). The Simulated Sky: Stellarium for Cultural Astronomy Research. Journal of Skyscape Archaeology, 6(2), 221–258. DOI: 10.1558/jsa.17822</a:t>
            </a:r>
          </a:p>
        </p:txBody>
      </p:sp>
      <p:pic>
        <p:nvPicPr>
          <p:cNvPr id="215" name="Screenshot 2026-08-22 at 7.15.27 PM.png" descr="Screenshot 2026-08-22 at 7.15.2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4368773" y="1938726"/>
            <a:ext cx="9038147" cy="3946917"/>
          </a:xfrm>
          <a:prstGeom prst="rect">
            <a:avLst/>
          </a:prstGeom>
          <a:ln w="12700">
            <a:miter lim="400000"/>
          </a:ln>
        </p:spPr>
      </p:pic>
      <p:sp>
        <p:nvSpPr>
          <p:cNvPr id="216" name="I don’t work for them :)"/>
          <p:cNvSpPr txBox="1"/>
          <p:nvPr/>
        </p:nvSpPr>
        <p:spPr>
          <a:xfrm>
            <a:off x="4074519" y="2368001"/>
            <a:ext cx="4489286" cy="7324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300"/>
            </a:lvl1pPr>
          </a:lstStyle>
          <a:p>
            <a:pPr/>
            <a:r>
              <a:t>I don’t work for them :)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Observing Aids"/>
          <p:cNvSpPr txBox="1"/>
          <p:nvPr>
            <p:ph type="title"/>
          </p:nvPr>
        </p:nvSpPr>
        <p:spPr>
          <a:xfrm>
            <a:off x="934561" y="3869947"/>
            <a:ext cx="21945601" cy="5330438"/>
          </a:xfrm>
          <a:prstGeom prst="rect">
            <a:avLst/>
          </a:prstGeom>
        </p:spPr>
        <p:txBody>
          <a:bodyPr/>
          <a:lstStyle>
            <a:lvl1pPr>
              <a:defRPr spc="-161" sz="16100"/>
            </a:lvl1pPr>
          </a:lstStyle>
          <a:p>
            <a:pPr/>
            <a:r>
              <a:t>Observing Aids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Observing Aids"/>
          <p:cNvSpPr txBox="1"/>
          <p:nvPr>
            <p:ph type="title"/>
          </p:nvPr>
        </p:nvSpPr>
        <p:spPr>
          <a:xfrm>
            <a:off x="1219200" y="710418"/>
            <a:ext cx="21945600" cy="1727201"/>
          </a:xfrm>
          <a:prstGeom prst="rect">
            <a:avLst/>
          </a:prstGeom>
        </p:spPr>
        <p:txBody>
          <a:bodyPr/>
          <a:lstStyle/>
          <a:p>
            <a:pPr/>
            <a:r>
              <a:t>Observing Aids</a:t>
            </a:r>
          </a:p>
        </p:txBody>
      </p:sp>
      <p:sp>
        <p:nvSpPr>
          <p:cNvPr id="221" name="Controlling limiting magnitude, light pollution"/>
          <p:cNvSpPr txBox="1"/>
          <p:nvPr>
            <p:ph type="body" sz="quarter" idx="1"/>
          </p:nvPr>
        </p:nvSpPr>
        <p:spPr>
          <a:xfrm>
            <a:off x="1268131" y="2789922"/>
            <a:ext cx="11708374" cy="3267753"/>
          </a:xfrm>
          <a:prstGeom prst="rect">
            <a:avLst/>
          </a:prstGeom>
        </p:spPr>
        <p:txBody>
          <a:bodyPr/>
          <a:lstStyle/>
          <a:p>
            <a:pPr defTabSz="569594">
              <a:spcBef>
                <a:spcPts val="1600"/>
              </a:spcBef>
              <a:defRPr spc="-93" sz="4692"/>
            </a:pPr>
            <a:r>
              <a:t>Controlling limiting magnitude, light pollution</a:t>
            </a:r>
          </a:p>
          <a:p>
            <a:pPr defTabSz="569594">
              <a:spcBef>
                <a:spcPts val="1600"/>
              </a:spcBef>
              <a:defRPr spc="-93" sz="4692"/>
            </a:pPr>
          </a:p>
        </p:txBody>
      </p:sp>
      <p:pic>
        <p:nvPicPr>
          <p:cNvPr id="222" name="Screenshot 2026-08-18 at 11.20.02 AM.png" descr="Screenshot 2026-08-18 at 11.20.02 A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678141" y="2811547"/>
            <a:ext cx="10426701" cy="6858001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Add your location to the map!"/>
          <p:cNvSpPr txBox="1"/>
          <p:nvPr/>
        </p:nvSpPr>
        <p:spPr>
          <a:xfrm>
            <a:off x="14999096" y="9522485"/>
            <a:ext cx="7714540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Add your location to the map!</a:t>
            </a:r>
          </a:p>
        </p:txBody>
      </p:sp>
      <p:pic>
        <p:nvPicPr>
          <p:cNvPr id="224" name="Screenshot 2026-08-18 at 11.26.19 AM.png" descr="Screenshot 2026-08-18 at 11.26.19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7090" y="4251068"/>
            <a:ext cx="10960101" cy="77089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Observing Aid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Observing Aids</a:t>
            </a:r>
          </a:p>
        </p:txBody>
      </p:sp>
      <p:sp>
        <p:nvSpPr>
          <p:cNvPr id="227" name="When does it rise/set/cross the meridian?[:]…"/>
          <p:cNvSpPr txBox="1"/>
          <p:nvPr>
            <p:ph type="body" idx="1"/>
          </p:nvPr>
        </p:nvSpPr>
        <p:spPr>
          <a:xfrm>
            <a:off x="1427934" y="3443923"/>
            <a:ext cx="21945601" cy="8385548"/>
          </a:xfrm>
          <a:prstGeom prst="rect">
            <a:avLst/>
          </a:prstGeom>
        </p:spPr>
        <p:txBody>
          <a:bodyPr/>
          <a:lstStyle/>
          <a:p>
            <a:pPr defTabSz="478790">
              <a:spcBef>
                <a:spcPts val="1300"/>
              </a:spcBef>
              <a:defRPr spc="-78" sz="3943"/>
            </a:pPr>
            <a:r>
              <a:t>When does it rise/set/cross the meridian?[:]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Speed up [L] Stop time [K] Reverse [J]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 Field of View[page up/page down]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Finder Chart (reverse colors for printing)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Ocular Plugin (simulates your telescope or a Telrad)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Night Mode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Searching for Conjunctions, Oppositions</a:t>
            </a:r>
          </a:p>
          <a:p>
            <a:pPr defTabSz="478790">
              <a:spcBef>
                <a:spcPts val="1300"/>
              </a:spcBef>
              <a:defRPr spc="-78" sz="3943"/>
            </a:pPr>
            <a:r>
              <a:t>Updating databases</a:t>
            </a:r>
          </a:p>
        </p:txBody>
      </p:sp>
      <p:sp>
        <p:nvSpPr>
          <p:cNvPr id="228" name="Double Arrow"/>
          <p:cNvSpPr/>
          <p:nvPr/>
        </p:nvSpPr>
        <p:spPr>
          <a:xfrm>
            <a:off x="17777452" y="416382"/>
            <a:ext cx="3819306" cy="2812698"/>
          </a:xfrm>
          <a:prstGeom prst="leftRightArrow">
            <a:avLst>
              <a:gd name="adj1" fmla="val 32000"/>
              <a:gd name="adj2" fmla="val 43509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pic>
        <p:nvPicPr>
          <p:cNvPr id="229" name="stellarium-002.png" descr="stellarium-002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3004284" y="4358738"/>
            <a:ext cx="10911177" cy="66135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Beyond Observing Aids"/>
          <p:cNvSpPr txBox="1"/>
          <p:nvPr>
            <p:ph type="title"/>
          </p:nvPr>
        </p:nvSpPr>
        <p:spPr>
          <a:xfrm>
            <a:off x="1219200" y="710418"/>
            <a:ext cx="21945600" cy="1727201"/>
          </a:xfrm>
          <a:prstGeom prst="rect">
            <a:avLst/>
          </a:prstGeom>
        </p:spPr>
        <p:txBody>
          <a:bodyPr/>
          <a:lstStyle/>
          <a:p>
            <a:pPr/>
            <a:r>
              <a:t>Beyond Observing Aids</a:t>
            </a:r>
          </a:p>
        </p:txBody>
      </p:sp>
      <p:sp>
        <p:nvSpPr>
          <p:cNvPr id="232" name="Little Known Tool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1121663">
              <a:lnSpc>
                <a:spcPct val="80000"/>
              </a:lnSpc>
              <a:defRPr spc="-38" sz="3864">
                <a:latin typeface="+mn-lt"/>
                <a:ea typeface="+mn-ea"/>
                <a:cs typeface="+mn-cs"/>
                <a:sym typeface="Canela Bold"/>
              </a:defRPr>
            </a:lvl1pPr>
          </a:lstStyle>
          <a:p>
            <a:pPr/>
            <a:r>
              <a:t>Little Known Tools</a:t>
            </a:r>
          </a:p>
        </p:txBody>
      </p:sp>
      <p:sp>
        <p:nvSpPr>
          <p:cNvPr id="233" name="Bookmarks…"/>
          <p:cNvSpPr txBox="1"/>
          <p:nvPr/>
        </p:nvSpPr>
        <p:spPr>
          <a:xfrm>
            <a:off x="1316765" y="3657037"/>
            <a:ext cx="9773088" cy="80475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Bookmarks</a:t>
            </a:r>
          </a:p>
          <a:p>
            <a:pPr/>
            <a:r>
              <a:t>Built-in Scripting: Accessing scripts</a:t>
            </a:r>
          </a:p>
          <a:p>
            <a:pPr lvl="1"/>
            <a:r>
              <a:t>Analemma</a:t>
            </a:r>
          </a:p>
          <a:p>
            <a:pPr/>
            <a:r>
              <a:t>Plugins</a:t>
            </a:r>
          </a:p>
          <a:p>
            <a:pPr lvl="1"/>
            <a:r>
              <a:t>The angle-measuring tool: how to activate and use it</a:t>
            </a:r>
          </a:p>
          <a:p>
            <a:pPr/>
            <a:r>
              <a:t>Changing the landscape</a:t>
            </a:r>
          </a:p>
          <a:p>
            <a:pPr/>
            <a:r>
              <a:t>Changing the star cultures</a:t>
            </a:r>
          </a:p>
        </p:txBody>
      </p:sp>
      <p:pic>
        <p:nvPicPr>
          <p:cNvPr id="234" name="Screenshot 2026-08-18 at 12.53.20 PM.png" descr="Screenshot 2026-08-18 at 12.53.2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073456" y="5965681"/>
            <a:ext cx="10727770" cy="5941119"/>
          </a:xfrm>
          <a:prstGeom prst="rect">
            <a:avLst/>
          </a:prstGeom>
          <a:ln w="12700">
            <a:miter lim="400000"/>
          </a:ln>
        </p:spPr>
      </p:pic>
      <p:sp>
        <p:nvSpPr>
          <p:cNvPr id="235" name="Arrow"/>
          <p:cNvSpPr/>
          <p:nvPr/>
        </p:nvSpPr>
        <p:spPr>
          <a:xfrm>
            <a:off x="18608372" y="3059762"/>
            <a:ext cx="3533600" cy="2563965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Make a Planisphere!"/>
          <p:cNvSpPr txBox="1"/>
          <p:nvPr>
            <p:ph type="title"/>
          </p:nvPr>
        </p:nvSpPr>
        <p:spPr>
          <a:xfrm>
            <a:off x="-1483027" y="566836"/>
            <a:ext cx="21945601" cy="1727201"/>
          </a:xfrm>
          <a:prstGeom prst="rect">
            <a:avLst/>
          </a:prstGeom>
        </p:spPr>
        <p:txBody>
          <a:bodyPr/>
          <a:lstStyle/>
          <a:p>
            <a:pPr/>
            <a:r>
              <a:t>Make a Planisphere!</a:t>
            </a:r>
          </a:p>
        </p:txBody>
      </p:sp>
      <p:pic>
        <p:nvPicPr>
          <p:cNvPr id="238" name="stellarium-003.png" descr="stellarium-003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38428" y="2646050"/>
            <a:ext cx="16154401" cy="98933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Center on Polaris…"/>
          <p:cNvSpPr txBox="1"/>
          <p:nvPr/>
        </p:nvSpPr>
        <p:spPr>
          <a:xfrm>
            <a:off x="17664261" y="1624935"/>
            <a:ext cx="5752025" cy="5928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Center on Polaris</a:t>
            </a:r>
          </a:p>
          <a:p>
            <a:pPr/>
            <a:r>
              <a:t>Gravity Labels</a:t>
            </a:r>
          </a:p>
          <a:p>
            <a:pPr/>
            <a:r>
              <a:t>Screen shot </a:t>
            </a:r>
          </a:p>
          <a:p>
            <a:pPr/>
            <a:r>
              <a:t>Invert Colors</a:t>
            </a:r>
          </a:p>
          <a:p>
            <a:pPr/>
            <a:r>
              <a:t>Make a mask based on flat horizon</a:t>
            </a:r>
          </a:p>
        </p:txBody>
      </p:sp>
      <p:pic>
        <p:nvPicPr>
          <p:cNvPr id="240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7315839" y="7855645"/>
            <a:ext cx="6411968" cy="4274646"/>
          </a:xfrm>
          <a:prstGeom prst="rect">
            <a:avLst/>
          </a:prstGeom>
          <a:ln w="12700">
            <a:miter lim="400000"/>
          </a:ln>
        </p:spPr>
      </p:pic>
      <p:sp>
        <p:nvSpPr>
          <p:cNvPr id="241" name="Text"/>
          <p:cNvSpPr txBox="1"/>
          <p:nvPr/>
        </p:nvSpPr>
        <p:spPr>
          <a:xfrm>
            <a:off x="11557609" y="6392393"/>
            <a:ext cx="1268782" cy="9342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ctr">
            <a:spAutoFit/>
          </a:bodyPr>
          <a:lstStyle/>
          <a:p>
            <a:pPr lvl="1"/>
          </a:p>
        </p:txBody>
      </p:sp>
      <p:sp>
        <p:nvSpPr>
          <p:cNvPr id="242" name="1587, a Milanese scholar named Urbano Monte designed a 10 foot planisphere"/>
          <p:cNvSpPr txBox="1"/>
          <p:nvPr/>
        </p:nvSpPr>
        <p:spPr>
          <a:xfrm>
            <a:off x="18070659" y="12202368"/>
            <a:ext cx="6394572" cy="279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1200">
                <a:latin typeface="Times Roman"/>
                <a:ea typeface="Times Roman"/>
                <a:cs typeface="Times Roman"/>
                <a:sym typeface="Times Roman"/>
              </a:defRPr>
            </a:lvl1pPr>
          </a:lstStyle>
          <a:p>
            <a:pPr/>
            <a:r>
              <a:t>1587, a Milanese scholar named Urbano Monte designed a 10 foot planisphere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Projects"/>
          <p:cNvSpPr txBox="1"/>
          <p:nvPr>
            <p:ph type="title"/>
          </p:nvPr>
        </p:nvSpPr>
        <p:spPr>
          <a:xfrm>
            <a:off x="934561" y="3869947"/>
            <a:ext cx="21945601" cy="5330438"/>
          </a:xfrm>
          <a:prstGeom prst="rect">
            <a:avLst/>
          </a:prstGeom>
        </p:spPr>
        <p:txBody>
          <a:bodyPr/>
          <a:lstStyle>
            <a:lvl1pPr>
              <a:defRPr spc="-208" sz="20900"/>
            </a:lvl1pPr>
          </a:lstStyle>
          <a:p>
            <a:pPr/>
            <a:r>
              <a:t>Projects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un’s Azimuth for a Year"/>
          <p:cNvSpPr txBox="1"/>
          <p:nvPr>
            <p:ph type="title"/>
          </p:nvPr>
        </p:nvSpPr>
        <p:spPr>
          <a:xfrm>
            <a:off x="1197772" y="774700"/>
            <a:ext cx="21945601" cy="1727200"/>
          </a:xfrm>
          <a:prstGeom prst="rect">
            <a:avLst/>
          </a:prstGeom>
        </p:spPr>
        <p:txBody>
          <a:bodyPr/>
          <a:lstStyle/>
          <a:p>
            <a:pPr/>
            <a:r>
              <a:t>Sun’s Azimuth for a Year</a:t>
            </a:r>
          </a:p>
        </p:txBody>
      </p:sp>
      <p:sp>
        <p:nvSpPr>
          <p:cNvPr id="247" name="Set time so altitude is zero…"/>
          <p:cNvSpPr txBox="1"/>
          <p:nvPr>
            <p:ph type="body" idx="1"/>
          </p:nvPr>
        </p:nvSpPr>
        <p:spPr>
          <a:xfrm>
            <a:off x="1497751" y="3541804"/>
            <a:ext cx="21948578" cy="8483601"/>
          </a:xfrm>
          <a:prstGeom prst="rect">
            <a:avLst/>
          </a:prstGeom>
        </p:spPr>
        <p:txBody>
          <a:bodyPr/>
          <a:lstStyle/>
          <a:p>
            <a:pPr/>
            <a:r>
              <a:t>Set time so altitude is zero</a:t>
            </a:r>
          </a:p>
          <a:p>
            <a:pPr/>
            <a:r>
              <a:t>Record azimuth</a:t>
            </a:r>
          </a:p>
          <a:p>
            <a:pPr/>
            <a:r>
              <a:t>Jump 2 weeks into the future</a:t>
            </a:r>
          </a:p>
          <a:p>
            <a:pPr/>
            <a:r>
              <a:t>Repeat</a:t>
            </a:r>
          </a:p>
          <a:p>
            <a:pPr lvl="1"/>
            <a:r>
              <a:t>Winter Solstice</a:t>
            </a:r>
          </a:p>
          <a:p>
            <a:pPr lvl="1"/>
            <a:r>
              <a:t>Summer Solstice</a:t>
            </a:r>
          </a:p>
          <a:p>
            <a:pPr lvl="1"/>
            <a:r>
              <a:t>Spring Equinox</a:t>
            </a:r>
          </a:p>
          <a:p>
            <a:pPr lvl="1"/>
            <a:r>
              <a:t>Fall Equinox</a:t>
            </a:r>
          </a:p>
        </p:txBody>
      </p:sp>
      <p:sp>
        <p:nvSpPr>
          <p:cNvPr id="248" name="Stellarium data"/>
          <p:cNvSpPr txBox="1"/>
          <p:nvPr>
            <p:ph type="body" idx="21"/>
          </p:nvPr>
        </p:nvSpPr>
        <p:spPr>
          <a:xfrm>
            <a:off x="1433470" y="2856043"/>
            <a:ext cx="21945603" cy="8326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Stellarium data</a:t>
            </a:r>
          </a:p>
        </p:txBody>
      </p:sp>
      <p:pic>
        <p:nvPicPr>
          <p:cNvPr id="24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873815" y="3814587"/>
            <a:ext cx="15621232" cy="7810616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A"/>
          <p:cNvSpPr/>
          <p:nvPr/>
        </p:nvSpPr>
        <p:spPr>
          <a:xfrm>
            <a:off x="10978469" y="6028219"/>
            <a:ext cx="1789191" cy="1829042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A</a:t>
            </a:r>
          </a:p>
        </p:txBody>
      </p:sp>
      <p:sp>
        <p:nvSpPr>
          <p:cNvPr id="251" name="B"/>
          <p:cNvSpPr/>
          <p:nvPr/>
        </p:nvSpPr>
        <p:spPr>
          <a:xfrm>
            <a:off x="13912414" y="4676752"/>
            <a:ext cx="1789191" cy="182904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B</a:t>
            </a:r>
          </a:p>
        </p:txBody>
      </p:sp>
      <p:sp>
        <p:nvSpPr>
          <p:cNvPr id="252" name="C"/>
          <p:cNvSpPr/>
          <p:nvPr/>
        </p:nvSpPr>
        <p:spPr>
          <a:xfrm>
            <a:off x="16653516" y="5960813"/>
            <a:ext cx="1789192" cy="1829042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C</a:t>
            </a:r>
          </a:p>
        </p:txBody>
      </p:sp>
      <p:sp>
        <p:nvSpPr>
          <p:cNvPr id="253" name="D"/>
          <p:cNvSpPr/>
          <p:nvPr/>
        </p:nvSpPr>
        <p:spPr>
          <a:xfrm>
            <a:off x="19266056" y="7180594"/>
            <a:ext cx="1789191" cy="1829041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D</a:t>
            </a:r>
          </a:p>
        </p:txBody>
      </p:sp>
      <p:sp>
        <p:nvSpPr>
          <p:cNvPr id="254" name="DEMO"/>
          <p:cNvSpPr/>
          <p:nvPr/>
        </p:nvSpPr>
        <p:spPr>
          <a:xfrm>
            <a:off x="929175" y="630536"/>
            <a:ext cx="2327834" cy="132221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DEMO</a:t>
            </a:r>
          </a:p>
        </p:txBody>
      </p:sp>
      <p:sp>
        <p:nvSpPr>
          <p:cNvPr id="255" name="Arrow"/>
          <p:cNvSpPr/>
          <p:nvPr/>
        </p:nvSpPr>
        <p:spPr>
          <a:xfrm>
            <a:off x="19855555" y="388413"/>
            <a:ext cx="3146844" cy="2597045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Altitude for a Day"/>
          <p:cNvSpPr txBox="1"/>
          <p:nvPr>
            <p:ph type="title"/>
          </p:nvPr>
        </p:nvSpPr>
        <p:spPr>
          <a:xfrm>
            <a:off x="1197772" y="753272"/>
            <a:ext cx="21945601" cy="1727201"/>
          </a:xfrm>
          <a:prstGeom prst="rect">
            <a:avLst/>
          </a:prstGeom>
        </p:spPr>
        <p:txBody>
          <a:bodyPr/>
          <a:lstStyle/>
          <a:p>
            <a:pPr/>
            <a:r>
              <a:t>Altitude for a Day</a:t>
            </a:r>
          </a:p>
        </p:txBody>
      </p:sp>
      <p:sp>
        <p:nvSpPr>
          <p:cNvPr id="258" name="Using built in Graphing function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Using built in Graphing function</a:t>
            </a:r>
          </a:p>
        </p:txBody>
      </p:sp>
      <p:sp>
        <p:nvSpPr>
          <p:cNvPr id="259" name="DEMO"/>
          <p:cNvSpPr/>
          <p:nvPr/>
        </p:nvSpPr>
        <p:spPr>
          <a:xfrm>
            <a:off x="929175" y="630536"/>
            <a:ext cx="2327834" cy="132221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DEMO</a:t>
            </a:r>
          </a:p>
        </p:txBody>
      </p:sp>
      <p:pic>
        <p:nvPicPr>
          <p:cNvPr id="260" name="Screenshot 2026-08-18 at 12.56.28 PM.png" descr="Screenshot 2026-08-18 at 12.56.28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289926" y="4630674"/>
            <a:ext cx="13157201" cy="7632701"/>
          </a:xfrm>
          <a:prstGeom prst="rect">
            <a:avLst/>
          </a:prstGeom>
          <a:ln w="12700">
            <a:miter lim="400000"/>
          </a:ln>
        </p:spPr>
      </p:pic>
      <p:sp>
        <p:nvSpPr>
          <p:cNvPr id="261" name="Astronomical Calculations tour"/>
          <p:cNvSpPr txBox="1"/>
          <p:nvPr/>
        </p:nvSpPr>
        <p:spPr>
          <a:xfrm>
            <a:off x="15292683" y="4498891"/>
            <a:ext cx="8058761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Astronomical Calculations tour</a:t>
            </a:r>
          </a:p>
        </p:txBody>
      </p:sp>
      <p:pic>
        <p:nvPicPr>
          <p:cNvPr id="262" name="Screenshot 2026-08-18 at 12.59.25 PM.png" descr="Screenshot 2026-08-18 at 12.59.25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825076" y="5743527"/>
            <a:ext cx="9220201" cy="1384301"/>
          </a:xfrm>
          <a:prstGeom prst="rect">
            <a:avLst/>
          </a:prstGeom>
          <a:ln w="12700">
            <a:miter lim="400000"/>
          </a:ln>
        </p:spPr>
      </p:pic>
      <p:sp>
        <p:nvSpPr>
          <p:cNvPr id="263" name="Positions…"/>
          <p:cNvSpPr txBox="1"/>
          <p:nvPr/>
        </p:nvSpPr>
        <p:spPr>
          <a:xfrm>
            <a:off x="18065446" y="7146504"/>
            <a:ext cx="3116149" cy="509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sz="2600"/>
            </a:pPr>
            <a:r>
              <a:t>Positions</a:t>
            </a:r>
          </a:p>
          <a:p>
            <a:pPr>
              <a:defRPr sz="2600"/>
            </a:pPr>
            <a:r>
              <a:t>Ephemerides</a:t>
            </a:r>
          </a:p>
          <a:p>
            <a:pPr>
              <a:defRPr sz="2600"/>
            </a:pPr>
            <a:r>
              <a:t>Conjunctions</a:t>
            </a:r>
          </a:p>
          <a:p>
            <a:pPr>
              <a:defRPr sz="2600"/>
            </a:pPr>
            <a:r>
              <a:t>What’s Up Tonight</a:t>
            </a:r>
          </a:p>
          <a:p>
            <a:pPr>
              <a:defRPr sz="2600"/>
            </a:pPr>
            <a:r>
              <a:t>Angular separations</a:t>
            </a:r>
          </a:p>
          <a:p>
            <a:pPr>
              <a:defRPr sz="2600"/>
            </a:pPr>
            <a:r>
              <a:t>Eclipse calculator</a:t>
            </a:r>
          </a:p>
          <a:p>
            <a:pPr>
              <a:defRPr sz="2600"/>
            </a:pPr>
            <a:r>
              <a:t>Almanac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Stonehenge Alignment"/>
          <p:cNvSpPr txBox="1"/>
          <p:nvPr>
            <p:ph type="title"/>
          </p:nvPr>
        </p:nvSpPr>
        <p:spPr>
          <a:xfrm>
            <a:off x="1219200" y="774700"/>
            <a:ext cx="9290244" cy="1985772"/>
          </a:xfrm>
          <a:prstGeom prst="rect">
            <a:avLst/>
          </a:prstGeom>
        </p:spPr>
        <p:txBody>
          <a:bodyPr/>
          <a:lstStyle>
            <a:lvl1pPr defTabSz="2048255">
              <a:defRPr spc="-70" sz="7056"/>
            </a:lvl1pPr>
          </a:lstStyle>
          <a:p>
            <a:pPr/>
            <a:r>
              <a:t>Stonehenge Alignment</a:t>
            </a:r>
          </a:p>
        </p:txBody>
      </p:sp>
      <p:pic>
        <p:nvPicPr>
          <p:cNvPr id="266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811070" y="-677899"/>
            <a:ext cx="13936175" cy="11467481"/>
          </a:xfrm>
          <a:prstGeom prst="rect">
            <a:avLst/>
          </a:prstGeom>
          <a:ln w="12700">
            <a:miter lim="400000"/>
          </a:ln>
        </p:spPr>
      </p:pic>
      <p:sp>
        <p:nvSpPr>
          <p:cNvPr id="267" name="Line"/>
          <p:cNvSpPr/>
          <p:nvPr/>
        </p:nvSpPr>
        <p:spPr>
          <a:xfrm flipV="1">
            <a:off x="9478086" y="2474491"/>
            <a:ext cx="10166993" cy="8531121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68" name="This is a line tilted 50 degrees from the vertical. (Azimuth 50)"/>
          <p:cNvSpPr txBox="1"/>
          <p:nvPr/>
        </p:nvSpPr>
        <p:spPr>
          <a:xfrm>
            <a:off x="4293542" y="7135849"/>
            <a:ext cx="6348092" cy="24440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/>
            <a:r>
              <a:t>This is a line tilted 50 degrees from the vertical. (Azimuth 50)</a:t>
            </a:r>
          </a:p>
        </p:txBody>
      </p:sp>
      <p:pic>
        <p:nvPicPr>
          <p:cNvPr id="269" name="Screenshot 2026-08-13 at 9.49.45 AM.png" descr="Screenshot 2026-08-13 at 9.49.45 A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01347" y="2381297"/>
            <a:ext cx="12923270" cy="4602809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https://www.english-heritage.org.uk/visit/places/stonehenge/history-and-stories/understanding-stonehenge/"/>
          <p:cNvSpPr txBox="1"/>
          <p:nvPr/>
        </p:nvSpPr>
        <p:spPr>
          <a:xfrm>
            <a:off x="521083" y="12380228"/>
            <a:ext cx="23680624" cy="82067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3800"/>
            </a:lvl1pPr>
          </a:lstStyle>
          <a:p>
            <a:pPr/>
            <a:r>
              <a:t>https://www.english-heritage.org.uk/visit/places/stonehenge/history-and-stories/understanding-stonehenge/</a:t>
            </a:r>
          </a:p>
        </p:txBody>
      </p:sp>
      <p:sp>
        <p:nvSpPr>
          <p:cNvPr id="271" name="Line"/>
          <p:cNvSpPr/>
          <p:nvPr/>
        </p:nvSpPr>
        <p:spPr>
          <a:xfrm flipV="1">
            <a:off x="16509882" y="402434"/>
            <a:ext cx="1" cy="10578988"/>
          </a:xfrm>
          <a:prstGeom prst="line">
            <a:avLst/>
          </a:prstGeom>
          <a:ln w="254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/>
          </a:p>
        </p:txBody>
      </p:sp>
      <p:sp>
        <p:nvSpPr>
          <p:cNvPr id="272" name="Arrow 7"/>
          <p:cNvSpPr/>
          <p:nvPr/>
        </p:nvSpPr>
        <p:spPr>
          <a:xfrm rot="8853722">
            <a:off x="17009660" y="2003245"/>
            <a:ext cx="1376723" cy="17617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367" y="0"/>
                </a:moveTo>
                <a:lnTo>
                  <a:pt x="0" y="7818"/>
                </a:lnTo>
                <a:lnTo>
                  <a:pt x="4127" y="7818"/>
                </a:lnTo>
                <a:cubicBezTo>
                  <a:pt x="4127" y="7860"/>
                  <a:pt x="4125" y="7904"/>
                  <a:pt x="4125" y="7946"/>
                </a:cubicBezTo>
                <a:cubicBezTo>
                  <a:pt x="4125" y="15487"/>
                  <a:pt x="11948" y="21600"/>
                  <a:pt x="21598" y="21600"/>
                </a:cubicBezTo>
                <a:cubicBezTo>
                  <a:pt x="21598" y="21600"/>
                  <a:pt x="21600" y="21600"/>
                  <a:pt x="21600" y="21600"/>
                </a:cubicBezTo>
                <a:lnTo>
                  <a:pt x="21600" y="16556"/>
                </a:lnTo>
                <a:cubicBezTo>
                  <a:pt x="21600" y="16556"/>
                  <a:pt x="21598" y="16556"/>
                  <a:pt x="21598" y="16556"/>
                </a:cubicBezTo>
                <a:cubicBezTo>
                  <a:pt x="15512" y="16556"/>
                  <a:pt x="10578" y="12702"/>
                  <a:pt x="10578" y="7946"/>
                </a:cubicBezTo>
                <a:cubicBezTo>
                  <a:pt x="10578" y="7903"/>
                  <a:pt x="10582" y="7860"/>
                  <a:pt x="10582" y="7818"/>
                </a:cubicBezTo>
                <a:lnTo>
                  <a:pt x="14736" y="7818"/>
                </a:lnTo>
                <a:lnTo>
                  <a:pt x="7367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273" name="50"/>
          <p:cNvSpPr txBox="1"/>
          <p:nvPr/>
        </p:nvSpPr>
        <p:spPr>
          <a:xfrm>
            <a:off x="17557187" y="1462669"/>
            <a:ext cx="722275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50</a:t>
            </a:r>
          </a:p>
        </p:txBody>
      </p:sp>
      <p:sp>
        <p:nvSpPr>
          <p:cNvPr id="274" name="North"/>
          <p:cNvSpPr txBox="1"/>
          <p:nvPr/>
        </p:nvSpPr>
        <p:spPr>
          <a:xfrm>
            <a:off x="15693032" y="5628"/>
            <a:ext cx="1626973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North</a:t>
            </a:r>
          </a:p>
        </p:txBody>
      </p:sp>
      <p:sp>
        <p:nvSpPr>
          <p:cNvPr id="275" name="Heel stone"/>
          <p:cNvSpPr txBox="1"/>
          <p:nvPr/>
        </p:nvSpPr>
        <p:spPr>
          <a:xfrm>
            <a:off x="21264069" y="1591231"/>
            <a:ext cx="2806599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Heel stone</a:t>
            </a:r>
          </a:p>
        </p:txBody>
      </p:sp>
      <p:sp>
        <p:nvSpPr>
          <p:cNvPr id="276" name="Slaughter stone"/>
          <p:cNvSpPr txBox="1"/>
          <p:nvPr/>
        </p:nvSpPr>
        <p:spPr>
          <a:xfrm>
            <a:off x="19269789" y="3518104"/>
            <a:ext cx="4084575" cy="934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Slaughter stone</a:t>
            </a:r>
          </a:p>
        </p:txBody>
      </p:sp>
      <p:sp>
        <p:nvSpPr>
          <p:cNvPr id="277" name="Project"/>
          <p:cNvSpPr/>
          <p:nvPr/>
        </p:nvSpPr>
        <p:spPr>
          <a:xfrm>
            <a:off x="843467" y="7765748"/>
            <a:ext cx="2327834" cy="132221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Project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Orbit of Mars From Scratch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Orbit of Mars From Scratch</a:t>
            </a:r>
          </a:p>
        </p:txBody>
      </p:sp>
      <p:sp>
        <p:nvSpPr>
          <p:cNvPr id="280" name="The synodic period of a planet is the time it takes to return to the same position in its orbit.…"/>
          <p:cNvSpPr txBox="1"/>
          <p:nvPr>
            <p:ph type="body" sz="half" idx="1"/>
          </p:nvPr>
        </p:nvSpPr>
        <p:spPr>
          <a:xfrm>
            <a:off x="983502" y="3948918"/>
            <a:ext cx="15100561" cy="8385548"/>
          </a:xfrm>
          <a:prstGeom prst="rect">
            <a:avLst/>
          </a:prstGeom>
        </p:spPr>
        <p:txBody>
          <a:bodyPr/>
          <a:lstStyle/>
          <a:p>
            <a:pPr>
              <a:defRPr spc="-90" sz="4500"/>
            </a:pPr>
            <a:r>
              <a:t>The synodic period of a planet is the time it takes to return to the same position in its orbit.  </a:t>
            </a:r>
          </a:p>
          <a:p>
            <a:pPr>
              <a:defRPr spc="-90" sz="4500"/>
            </a:pPr>
            <a:r>
              <a:t>This will not be in the same position in the sky because the earth moves.</a:t>
            </a:r>
          </a:p>
          <a:p>
            <a:pPr>
              <a:defRPr spc="-90" sz="4500"/>
            </a:pPr>
            <a:r>
              <a:t>Two observations of a planet spaced one synodic period apart can be used to triangulate its position. </a:t>
            </a:r>
          </a:p>
        </p:txBody>
      </p:sp>
      <p:sp>
        <p:nvSpPr>
          <p:cNvPr id="281" name="Using Stellarium to simulate the observations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Using Stellarium to simulate the observations</a:t>
            </a:r>
          </a:p>
        </p:txBody>
      </p:sp>
      <p:pic>
        <p:nvPicPr>
          <p:cNvPr id="282" name="Mars Orbit Lab instructions.pdf" descr="Mars Orbit Lab instructions.pdf"/>
          <p:cNvPicPr>
            <a:picLocks noChangeAspect="1"/>
          </p:cNvPicPr>
          <p:nvPr/>
        </p:nvPicPr>
        <p:blipFill>
          <a:blip r:embed="rId2">
            <a:extLst/>
          </a:blip>
          <a:srcRect l="7294" t="7294" r="7294" b="7294"/>
          <a:stretch>
            <a:fillRect/>
          </a:stretch>
        </p:blipFill>
        <p:spPr>
          <a:xfrm>
            <a:off x="16179147" y="3438291"/>
            <a:ext cx="7772401" cy="10058401"/>
          </a:xfrm>
          <a:prstGeom prst="rect">
            <a:avLst/>
          </a:prstGeom>
          <a:ln w="12700">
            <a:miter lim="400000"/>
          </a:ln>
        </p:spPr>
      </p:pic>
      <p:sp>
        <p:nvSpPr>
          <p:cNvPr id="283" name="Project"/>
          <p:cNvSpPr/>
          <p:nvPr/>
        </p:nvSpPr>
        <p:spPr>
          <a:xfrm>
            <a:off x="1036311" y="1509045"/>
            <a:ext cx="2327834" cy="132221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Project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Metho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Method</a:t>
            </a:r>
          </a:p>
        </p:txBody>
      </p:sp>
      <p:sp>
        <p:nvSpPr>
          <p:cNvPr id="286" name="Observe Mars with Stellarium. Get RA and Dec or Ecliptic Longitude. Plot Earth’s…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12750">
              <a:defRPr spc="-22" sz="2200"/>
            </a:pPr>
            <a:r>
              <a:t>Observe Mars with Stellarium. Get RA and Dec or Ecliptic Longitude. Plot Earth’s</a:t>
            </a:r>
          </a:p>
          <a:p>
            <a:pPr defTabSz="412750">
              <a:defRPr spc="-22" sz="2200"/>
            </a:pPr>
            <a:r>
              <a:t>position on that date. Establish 0 degrees  and draw each angle. </a:t>
            </a:r>
          </a:p>
        </p:txBody>
      </p:sp>
      <p:pic>
        <p:nvPicPr>
          <p:cNvPr id="287" name="Screenshot 2026-08-15 at 5.22.40 PM.png" descr="Screenshot 2026-08-15 at 5.22.4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49135" y="4030348"/>
            <a:ext cx="4406901" cy="690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8" name="Screenshot 2026-08-15 at 5.23.23 PM.png" descr="Screenshot 2026-08-15 at 5.23.23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7013160" y="5191658"/>
            <a:ext cx="6883401" cy="5219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89" name="Screenshot 2026-08-15 at 5.24.01 PM.png" descr="Screenshot 2026-08-15 at 5.24.01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4290360" y="4570093"/>
            <a:ext cx="10716308" cy="788147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Control Your Telescop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Control Your Telescope</a:t>
            </a:r>
          </a:p>
        </p:txBody>
      </p:sp>
      <p:sp>
        <p:nvSpPr>
          <p:cNvPr id="292" name="Make a Dob display at what it is pointing:…"/>
          <p:cNvSpPr txBox="1"/>
          <p:nvPr>
            <p:ph type="body" idx="1"/>
          </p:nvPr>
        </p:nvSpPr>
        <p:spPr>
          <a:xfrm>
            <a:off x="1197772" y="4013200"/>
            <a:ext cx="21948578" cy="8483600"/>
          </a:xfrm>
          <a:prstGeom prst="rect">
            <a:avLst/>
          </a:prstGeom>
        </p:spPr>
        <p:txBody>
          <a:bodyPr/>
          <a:lstStyle/>
          <a:p>
            <a:pPr/>
            <a:r>
              <a:t>Make a Dob display at what it is pointing: 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https://www.instructables.com/Control-Your-Telescope-Using-Stellarium-Arduino/</a:t>
            </a:r>
          </a:p>
          <a:p>
            <a:pPr/>
            <a:r>
              <a:t>Control an LX-200 or similar telescope</a:t>
            </a:r>
          </a:p>
          <a:p>
            <a:pPr lvl="1"/>
            <a:r>
              <a:rPr u="sng">
                <a:hlinkClick r:id="rId3" invalidUrl="" action="" tgtFrame="" tooltip="" history="1" highlightClick="0" endSnd="0"/>
              </a:rPr>
              <a:t>https://www.youtube.com/watch?v=27e6YJ09gds&amp;t=81s</a:t>
            </a:r>
          </a:p>
          <a:p>
            <a:pPr/>
            <a:r>
              <a:t>Load Telescope Control Plugin </a:t>
            </a:r>
          </a:p>
          <a:p>
            <a:pPr lvl="1"/>
            <a:r>
              <a:t>Specify Port</a:t>
            </a:r>
          </a:p>
          <a:p>
            <a:pPr lvl="1"/>
            <a:r>
              <a:t>Set up alignment with hand controller</a:t>
            </a:r>
          </a:p>
          <a:p>
            <a:pPr lvl="1"/>
            <a:r>
              <a:t>Control telescope!</a:t>
            </a:r>
          </a:p>
        </p:txBody>
      </p:sp>
      <p:sp>
        <p:nvSpPr>
          <p:cNvPr id="293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94" name="DEMO"/>
          <p:cNvSpPr/>
          <p:nvPr/>
        </p:nvSpPr>
        <p:spPr>
          <a:xfrm>
            <a:off x="929175" y="630536"/>
            <a:ext cx="3181115" cy="132221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DEMO</a:t>
            </a:r>
          </a:p>
        </p:txBody>
      </p:sp>
      <p:sp>
        <p:nvSpPr>
          <p:cNvPr id="295" name="Arrow"/>
          <p:cNvSpPr/>
          <p:nvPr/>
        </p:nvSpPr>
        <p:spPr>
          <a:xfrm>
            <a:off x="14882817" y="8511441"/>
            <a:ext cx="5593476" cy="3620016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Dr. Stupid's Personal Planetarium"/>
          <p:cNvSpPr txBox="1"/>
          <p:nvPr>
            <p:ph type="title"/>
          </p:nvPr>
        </p:nvSpPr>
        <p:spPr>
          <a:xfrm>
            <a:off x="1219200" y="774700"/>
            <a:ext cx="17112647" cy="1727200"/>
          </a:xfrm>
          <a:prstGeom prst="rect">
            <a:avLst/>
          </a:prstGeom>
        </p:spPr>
        <p:txBody>
          <a:bodyPr/>
          <a:lstStyle/>
          <a:p>
            <a:pPr/>
            <a:r>
              <a:t>Dr. Stupid's Personal Planetarium</a:t>
            </a:r>
          </a:p>
        </p:txBody>
      </p:sp>
      <p:sp>
        <p:nvSpPr>
          <p:cNvPr id="298" name="From “Science Made Stupid”…"/>
          <p:cNvSpPr txBox="1"/>
          <p:nvPr>
            <p:ph type="body" idx="1"/>
          </p:nvPr>
        </p:nvSpPr>
        <p:spPr>
          <a:xfrm>
            <a:off x="1776303" y="3156117"/>
            <a:ext cx="21948578" cy="8483601"/>
          </a:xfrm>
          <a:prstGeom prst="rect">
            <a:avLst/>
          </a:prstGeom>
        </p:spPr>
        <p:txBody>
          <a:bodyPr/>
          <a:lstStyle/>
          <a:p>
            <a:pPr/>
            <a:r>
              <a:t>From “Science Made Stupid”</a:t>
            </a:r>
          </a:p>
          <a:p>
            <a:pPr lvl="1"/>
            <a:r>
              <a:t>Or…</a:t>
            </a:r>
          </a:p>
          <a:p>
            <a:pPr/>
            <a:r>
              <a:t>Build Your own planetarium projector…cheap</a:t>
            </a:r>
          </a:p>
        </p:txBody>
      </p:sp>
      <p:pic>
        <p:nvPicPr>
          <p:cNvPr id="299" name="personal planetarium.pdf" descr="personal planetarium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063303" y="2691629"/>
            <a:ext cx="7772401" cy="10058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1" name="darkbluebgmatte.pdf" descr="darkbluebgmatt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02" name="Rectangle"/>
          <p:cNvSpPr/>
          <p:nvPr/>
        </p:nvSpPr>
        <p:spPr>
          <a:xfrm>
            <a:off x="9625076" y="6640713"/>
            <a:ext cx="13571153" cy="6971245"/>
          </a:xfrm>
          <a:prstGeom prst="rect">
            <a:avLst/>
          </a:prstGeom>
          <a:solidFill>
            <a:srgbClr val="D5D5D5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825500">
              <a:lnSpc>
                <a:spcPct val="100000"/>
              </a:lnSpc>
              <a:spcBef>
                <a:spcPts val="0"/>
              </a:spcBef>
              <a:defRPr sz="3200">
                <a:latin typeface="Graphik Medium"/>
                <a:ea typeface="Graphik Medium"/>
                <a:cs typeface="Graphik Medium"/>
                <a:sym typeface="Graphik Medium"/>
              </a:defRPr>
            </a:pPr>
          </a:p>
        </p:txBody>
      </p:sp>
      <p:sp>
        <p:nvSpPr>
          <p:cNvPr id="303" name="Circle"/>
          <p:cNvSpPr/>
          <p:nvPr/>
        </p:nvSpPr>
        <p:spPr>
          <a:xfrm>
            <a:off x="17924859" y="714375"/>
            <a:ext cx="696520" cy="696520"/>
          </a:xfrm>
          <a:prstGeom prst="ellips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04" name="Circle"/>
          <p:cNvSpPr/>
          <p:nvPr/>
        </p:nvSpPr>
        <p:spPr>
          <a:xfrm>
            <a:off x="18924984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05" name="Circle"/>
          <p:cNvSpPr/>
          <p:nvPr/>
        </p:nvSpPr>
        <p:spPr>
          <a:xfrm>
            <a:off x="19925109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06" name="Line"/>
          <p:cNvSpPr/>
          <p:nvPr/>
        </p:nvSpPr>
        <p:spPr>
          <a:xfrm>
            <a:off x="2333625" y="1410890"/>
            <a:ext cx="15217974" cy="128"/>
          </a:xfrm>
          <a:prstGeom prst="lin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71437" tIns="71437" rIns="71437" bIns="71437" anchor="ctr"/>
          <a:lstStyle/>
          <a:p>
            <a:pPr defTabSz="642937">
              <a:lnSpc>
                <a:spcPct val="100000"/>
              </a:lnSpc>
              <a:spcBef>
                <a:spcPts val="0"/>
              </a:spcBef>
              <a:defRPr sz="16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7" name="Digital Convex Mirror Projector"/>
          <p:cNvSpPr txBox="1"/>
          <p:nvPr>
            <p:ph type="title"/>
          </p:nvPr>
        </p:nvSpPr>
        <p:spPr>
          <a:xfrm>
            <a:off x="3155156" y="-285750"/>
            <a:ext cx="14716126" cy="3775514"/>
          </a:xfrm>
          <a:prstGeom prst="rect">
            <a:avLst/>
          </a:prstGeom>
        </p:spPr>
        <p:txBody>
          <a:bodyPr/>
          <a:lstStyle/>
          <a:p>
            <a:pPr/>
            <a:r>
              <a:t>Digital Convex Mirror Projector</a:t>
            </a:r>
          </a:p>
        </p:txBody>
      </p:sp>
      <p:sp>
        <p:nvSpPr>
          <p:cNvPr id="308" name="What if you want a better projector?…"/>
          <p:cNvSpPr txBox="1"/>
          <p:nvPr>
            <p:ph type="body" idx="1"/>
          </p:nvPr>
        </p:nvSpPr>
        <p:spPr>
          <a:xfrm>
            <a:off x="810466" y="1674243"/>
            <a:ext cx="22763068" cy="6557629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What if you want a better projector?</a:t>
            </a:r>
          </a:p>
          <a:p>
            <a:pPr>
              <a:buBlip>
                <a:blip r:embed="rId3"/>
              </a:buBlip>
            </a:pPr>
            <a:r>
              <a:t>Paul Bourke’s web site: https://paulbourke.net/dome/</a:t>
            </a:r>
          </a:p>
        </p:txBody>
      </p:sp>
      <p:sp>
        <p:nvSpPr>
          <p:cNvPr id="309" name="Rectangle"/>
          <p:cNvSpPr/>
          <p:nvPr/>
        </p:nvSpPr>
        <p:spPr>
          <a:xfrm>
            <a:off x="13591894" y="11133824"/>
            <a:ext cx="1195742" cy="601150"/>
          </a:xfrm>
          <a:prstGeom prst="rect">
            <a:avLst/>
          </a:prstGeom>
          <a:solidFill>
            <a:srgbClr val="A6BBBB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 defTabSz="821531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  <p:grpSp>
        <p:nvGrpSpPr>
          <p:cNvPr id="312" name="Rectangle"/>
          <p:cNvGrpSpPr/>
          <p:nvPr/>
        </p:nvGrpSpPr>
        <p:grpSpPr>
          <a:xfrm>
            <a:off x="14886142" y="11035041"/>
            <a:ext cx="434762" cy="798716"/>
            <a:chOff x="0" y="0"/>
            <a:chExt cx="434760" cy="798715"/>
          </a:xfrm>
        </p:grpSpPr>
        <p:sp>
          <p:nvSpPr>
            <p:cNvPr id="311" name="Rectangle"/>
            <p:cNvSpPr/>
            <p:nvPr/>
          </p:nvSpPr>
          <p:spPr>
            <a:xfrm>
              <a:off x="98782" y="98782"/>
              <a:ext cx="237196" cy="601151"/>
            </a:xfrm>
            <a:prstGeom prst="rect">
              <a:avLst/>
            </a:prstGeom>
            <a:blipFill rotWithShape="1">
              <a:blip r:embed="rId4"/>
              <a:srcRect l="0" t="0" r="0" b="0"/>
              <a:tile tx="0" ty="0" sx="100000" sy="100000" flip="none" algn="tl"/>
            </a:blip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821531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</a:p>
          </p:txBody>
        </p:sp>
        <p:pic>
          <p:nvPicPr>
            <p:cNvPr id="310" name="Rectangle Rectangle" descr="Rectangle Rectangle"/>
            <p:cNvPicPr>
              <a:picLocks noChangeAspect="0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-1" y="-1"/>
              <a:ext cx="434762" cy="798716"/>
            </a:xfrm>
            <a:prstGeom prst="rect">
              <a:avLst/>
            </a:prstGeom>
            <a:effectLst/>
          </p:spPr>
        </p:pic>
      </p:grpSp>
      <p:grpSp>
        <p:nvGrpSpPr>
          <p:cNvPr id="315" name="Rectangle"/>
          <p:cNvGrpSpPr/>
          <p:nvPr/>
        </p:nvGrpSpPr>
        <p:grpSpPr>
          <a:xfrm>
            <a:off x="14689689" y="11267213"/>
            <a:ext cx="372254" cy="337511"/>
            <a:chOff x="0" y="0"/>
            <a:chExt cx="372252" cy="337510"/>
          </a:xfrm>
        </p:grpSpPr>
        <p:sp>
          <p:nvSpPr>
            <p:cNvPr id="314" name="Rectangle"/>
            <p:cNvSpPr/>
            <p:nvPr/>
          </p:nvSpPr>
          <p:spPr>
            <a:xfrm>
              <a:off x="98782" y="98782"/>
              <a:ext cx="174688" cy="139946"/>
            </a:xfrm>
            <a:prstGeom prst="rect">
              <a:avLst/>
            </a:prstGeom>
            <a:blipFill rotWithShape="1">
              <a:blip r:embed="rId6"/>
              <a:srcRect l="0" t="0" r="0" b="0"/>
              <a:tile tx="0" ty="0" sx="100000" sy="100000" flip="none" algn="tl"/>
            </a:blipFill>
            <a:ln>
              <a:noFill/>
            </a:ln>
            <a:effectLst/>
          </p:spPr>
          <p:txBody>
            <a:bodyPr wrap="square" lIns="71437" tIns="71437" rIns="71437" bIns="71437" numCol="1" anchor="ctr">
              <a:noAutofit/>
            </a:bodyPr>
            <a:lstStyle/>
            <a:p>
              <a:pPr algn="ctr" defTabSz="821531">
                <a:lnSpc>
                  <a:spcPct val="100000"/>
                </a:lnSpc>
                <a:spcBef>
                  <a:spcPts val="0"/>
                </a:spcBef>
                <a:defRPr sz="3200">
                  <a:solidFill>
                    <a:srgbClr val="FFFFFF"/>
                  </a:solidFill>
                  <a:latin typeface="DIN Alternate Bold"/>
                  <a:ea typeface="DIN Alternate Bold"/>
                  <a:cs typeface="DIN Alternate Bold"/>
                  <a:sym typeface="DIN Alternate Bold"/>
                </a:defRPr>
              </a:pPr>
            </a:p>
          </p:txBody>
        </p:sp>
        <p:pic>
          <p:nvPicPr>
            <p:cNvPr id="313" name="Rectangle Rectangle" descr="Rectangle Rectangle"/>
            <p:cNvPicPr>
              <a:picLocks noChangeAspect="0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0" y="0"/>
              <a:ext cx="372253" cy="337511"/>
            </a:xfrm>
            <a:prstGeom prst="rect">
              <a:avLst/>
            </a:prstGeom>
            <a:effectLst/>
          </p:spPr>
        </p:pic>
      </p:grpSp>
      <p:sp>
        <p:nvSpPr>
          <p:cNvPr id="325" name="Connection Line"/>
          <p:cNvSpPr/>
          <p:nvPr/>
        </p:nvSpPr>
        <p:spPr>
          <a:xfrm>
            <a:off x="17724852" y="10188649"/>
            <a:ext cx="1785939" cy="17859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21600"/>
                </a:moveTo>
                <a:cubicBezTo>
                  <a:pt x="1946" y="7554"/>
                  <a:pt x="9146" y="354"/>
                  <a:pt x="21600" y="0"/>
                </a:cubicBezTo>
              </a:path>
            </a:pathLst>
          </a:custGeom>
          <a:ln w="25400">
            <a:solidFill>
              <a:srgbClr val="747676"/>
            </a:solidFill>
            <a:miter lim="400000"/>
          </a:ln>
        </p:spPr>
        <p:txBody>
          <a:bodyPr/>
          <a:lstStyle/>
          <a:p>
            <a:pPr/>
          </a:p>
        </p:txBody>
      </p:sp>
      <p:sp>
        <p:nvSpPr>
          <p:cNvPr id="317" name="Line"/>
          <p:cNvSpPr/>
          <p:nvPr/>
        </p:nvSpPr>
        <p:spPr>
          <a:xfrm flipV="1">
            <a:off x="15360744" y="11464486"/>
            <a:ext cx="2416248" cy="252628"/>
          </a:xfrm>
          <a:prstGeom prst="line">
            <a:avLst/>
          </a:prstGeom>
          <a:ln w="25400">
            <a:solidFill>
              <a:srgbClr val="747676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algn="ctr" defTabSz="821531">
              <a:lnSpc>
                <a:spcPct val="100000"/>
              </a:lnSpc>
              <a:spcBef>
                <a:spcPts val="0"/>
              </a:spcBef>
              <a:defRPr sz="3200">
                <a:solidFill>
                  <a:srgbClr val="5C5C5C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  <p:sp>
        <p:nvSpPr>
          <p:cNvPr id="318" name="Line"/>
          <p:cNvSpPr/>
          <p:nvPr/>
        </p:nvSpPr>
        <p:spPr>
          <a:xfrm flipV="1">
            <a:off x="15360743" y="10118168"/>
            <a:ext cx="3822675" cy="956009"/>
          </a:xfrm>
          <a:prstGeom prst="line">
            <a:avLst/>
          </a:prstGeom>
          <a:ln w="25400">
            <a:solidFill>
              <a:srgbClr val="747676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algn="ctr" defTabSz="821531">
              <a:lnSpc>
                <a:spcPct val="100000"/>
              </a:lnSpc>
              <a:spcBef>
                <a:spcPts val="0"/>
              </a:spcBef>
              <a:defRPr sz="3200">
                <a:solidFill>
                  <a:srgbClr val="5C5C5C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  <p:sp>
        <p:nvSpPr>
          <p:cNvPr id="319" name="Line"/>
          <p:cNvSpPr/>
          <p:nvPr/>
        </p:nvSpPr>
        <p:spPr>
          <a:xfrm flipH="1" flipV="1">
            <a:off x="11080214" y="9971055"/>
            <a:ext cx="6727824" cy="1552107"/>
          </a:xfrm>
          <a:prstGeom prst="line">
            <a:avLst/>
          </a:prstGeom>
          <a:ln w="25400">
            <a:solidFill>
              <a:srgbClr val="747676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algn="ctr" defTabSz="821531">
              <a:lnSpc>
                <a:spcPct val="100000"/>
              </a:lnSpc>
              <a:spcBef>
                <a:spcPts val="0"/>
              </a:spcBef>
              <a:defRPr sz="3200">
                <a:solidFill>
                  <a:srgbClr val="5C5C5C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  <p:sp>
        <p:nvSpPr>
          <p:cNvPr id="320" name="Line"/>
          <p:cNvSpPr/>
          <p:nvPr/>
        </p:nvSpPr>
        <p:spPr>
          <a:xfrm flipV="1">
            <a:off x="19299758" y="7852836"/>
            <a:ext cx="2024204" cy="2296814"/>
          </a:xfrm>
          <a:prstGeom prst="line">
            <a:avLst/>
          </a:prstGeom>
          <a:ln w="25400">
            <a:solidFill>
              <a:srgbClr val="747676"/>
            </a:solidFill>
            <a:miter lim="400000"/>
            <a:tailEnd type="triangle"/>
          </a:ln>
        </p:spPr>
        <p:txBody>
          <a:bodyPr lIns="71437" tIns="71437" rIns="71437" bIns="71437" anchor="ctr"/>
          <a:lstStyle/>
          <a:p>
            <a:pPr algn="ctr" defTabSz="821531">
              <a:lnSpc>
                <a:spcPct val="100000"/>
              </a:lnSpc>
              <a:spcBef>
                <a:spcPts val="0"/>
              </a:spcBef>
              <a:defRPr sz="3200">
                <a:solidFill>
                  <a:srgbClr val="5C5C5C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  <p:sp>
        <p:nvSpPr>
          <p:cNvPr id="321" name="convex mirror…"/>
          <p:cNvSpPr txBox="1"/>
          <p:nvPr/>
        </p:nvSpPr>
        <p:spPr>
          <a:xfrm>
            <a:off x="18915219" y="10577545"/>
            <a:ext cx="2846099" cy="17137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/>
          <a:p>
            <a:pPr defTabSz="821531">
              <a:lnSpc>
                <a:spcPct val="100000"/>
              </a:lnSpc>
              <a:spcBef>
                <a:spcPts val="1900"/>
              </a:spcBef>
              <a:defRPr i="1" spc="38" sz="3800">
                <a:solidFill>
                  <a:srgbClr val="5C5C5C"/>
                </a:solidFill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t>convex mirror</a:t>
            </a:r>
          </a:p>
          <a:p>
            <a:pPr defTabSz="821531">
              <a:lnSpc>
                <a:spcPct val="100000"/>
              </a:lnSpc>
              <a:spcBef>
                <a:spcPts val="1900"/>
              </a:spcBef>
              <a:defRPr i="1" spc="38" sz="3800">
                <a:solidFill>
                  <a:srgbClr val="5C5C5C"/>
                </a:solidFill>
                <a:latin typeface="Iowan Old Style Roman"/>
                <a:ea typeface="Iowan Old Style Roman"/>
                <a:cs typeface="Iowan Old Style Roman"/>
                <a:sym typeface="Iowan Old Style Roman"/>
              </a:defRPr>
            </a:pPr>
            <a:r>
              <a:t>first-surface</a:t>
            </a:r>
          </a:p>
        </p:txBody>
      </p:sp>
      <p:sp>
        <p:nvSpPr>
          <p:cNvPr id="322" name="standard projector"/>
          <p:cNvSpPr txBox="1"/>
          <p:nvPr/>
        </p:nvSpPr>
        <p:spPr>
          <a:xfrm>
            <a:off x="12593000" y="11994133"/>
            <a:ext cx="3695814" cy="8032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71437" tIns="71437" rIns="71437" bIns="71437" anchor="ctr">
            <a:spAutoFit/>
          </a:bodyPr>
          <a:lstStyle>
            <a:lvl1pPr defTabSz="821531">
              <a:lnSpc>
                <a:spcPct val="100000"/>
              </a:lnSpc>
              <a:spcBef>
                <a:spcPts val="1900"/>
              </a:spcBef>
              <a:defRPr i="1" spc="38" sz="3800">
                <a:solidFill>
                  <a:srgbClr val="5C5C5C"/>
                </a:solidFill>
                <a:latin typeface="Iowan Old Style Roman"/>
                <a:ea typeface="Iowan Old Style Roman"/>
                <a:cs typeface="Iowan Old Style Roman"/>
                <a:sym typeface="Iowan Old Style Roman"/>
              </a:defRPr>
            </a:lvl1pPr>
          </a:lstStyle>
          <a:p>
            <a:pPr/>
            <a:r>
              <a:t>standard projector</a:t>
            </a:r>
          </a:p>
        </p:txBody>
      </p:sp>
      <p:pic>
        <p:nvPicPr>
          <p:cNvPr id="323" name="IMG_7216.JPG" descr="IMG_7216.JPG"/>
          <p:cNvPicPr>
            <a:picLocks noChangeAspect="1"/>
          </p:cNvPicPr>
          <p:nvPr/>
        </p:nvPicPr>
        <p:blipFill>
          <a:blip r:embed="rId8">
            <a:extLst/>
          </a:blip>
          <a:stretch>
            <a:fillRect/>
          </a:stretch>
        </p:blipFill>
        <p:spPr>
          <a:xfrm>
            <a:off x="6246531" y="6951016"/>
            <a:ext cx="4762978" cy="6350638"/>
          </a:xfrm>
          <a:prstGeom prst="rect">
            <a:avLst/>
          </a:prstGeom>
          <a:ln w="12700">
            <a:miter lim="400000"/>
          </a:ln>
        </p:spPr>
      </p:pic>
      <p:sp>
        <p:nvSpPr>
          <p:cNvPr id="324" name="http://www.acrilconvex.com.au/firstsurface.html…"/>
          <p:cNvSpPr txBox="1"/>
          <p:nvPr/>
        </p:nvSpPr>
        <p:spPr>
          <a:xfrm>
            <a:off x="989791" y="6776569"/>
            <a:ext cx="6259798" cy="30815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355600">
              <a:lnSpc>
                <a:spcPct val="100000"/>
              </a:lnSpc>
              <a:spcBef>
                <a:spcPts val="4300"/>
              </a:spcBef>
              <a:defRPr b="1" spc="36" sz="3600">
                <a:solidFill>
                  <a:srgbClr val="D5D5D5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rPr u="sng">
                <a:hlinkClick r:id="rId9" invalidUrl="" action="" tgtFrame="" tooltip="" history="1" highlightClick="0" endSnd="0"/>
              </a:rPr>
              <a:t>http://www.acrilconvex.com.au/firstsurface.html</a:t>
            </a:r>
          </a:p>
          <a:p>
            <a:pPr defTabSz="355600">
              <a:lnSpc>
                <a:spcPct val="100000"/>
              </a:lnSpc>
              <a:spcBef>
                <a:spcPts val="4300"/>
              </a:spcBef>
              <a:defRPr b="1" spc="36" sz="3600">
                <a:solidFill>
                  <a:srgbClr val="D5D5D5"/>
                </a:solidFill>
                <a:latin typeface="Graphik"/>
                <a:ea typeface="Graphik"/>
                <a:cs typeface="Graphik"/>
                <a:sym typeface="Graphik"/>
              </a:defRPr>
            </a:pPr>
            <a:r>
              <a:t>~$400 for the mirror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" name="darkbluebgmatte.pdf" descr="darkbluebgmatt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28" name="Circle"/>
          <p:cNvSpPr/>
          <p:nvPr/>
        </p:nvSpPr>
        <p:spPr>
          <a:xfrm>
            <a:off x="17924859" y="714375"/>
            <a:ext cx="696520" cy="696520"/>
          </a:xfrm>
          <a:prstGeom prst="ellips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29" name="Circle"/>
          <p:cNvSpPr/>
          <p:nvPr/>
        </p:nvSpPr>
        <p:spPr>
          <a:xfrm>
            <a:off x="18924984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30" name="Circle"/>
          <p:cNvSpPr/>
          <p:nvPr/>
        </p:nvSpPr>
        <p:spPr>
          <a:xfrm>
            <a:off x="19925109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31" name="Line"/>
          <p:cNvSpPr/>
          <p:nvPr/>
        </p:nvSpPr>
        <p:spPr>
          <a:xfrm>
            <a:off x="2333625" y="1410890"/>
            <a:ext cx="15217974" cy="128"/>
          </a:xfrm>
          <a:prstGeom prst="lin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71437" tIns="71437" rIns="71437" bIns="71437" anchor="ctr"/>
          <a:lstStyle/>
          <a:p>
            <a:pPr defTabSz="642937">
              <a:lnSpc>
                <a:spcPct val="100000"/>
              </a:lnSpc>
              <a:spcBef>
                <a:spcPts val="0"/>
              </a:spcBef>
              <a:defRPr sz="16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32" name="How to project  digital simulations"/>
          <p:cNvSpPr txBox="1"/>
          <p:nvPr>
            <p:ph type="title"/>
          </p:nvPr>
        </p:nvSpPr>
        <p:spPr>
          <a:xfrm>
            <a:off x="3155156" y="-285750"/>
            <a:ext cx="14716126" cy="3972686"/>
          </a:xfrm>
          <a:prstGeom prst="rect">
            <a:avLst/>
          </a:prstGeom>
        </p:spPr>
        <p:txBody>
          <a:bodyPr/>
          <a:lstStyle/>
          <a:p>
            <a:pPr/>
            <a:r>
              <a:t>How to project  digital simulations</a:t>
            </a:r>
          </a:p>
        </p:txBody>
      </p:sp>
      <p:sp>
        <p:nvSpPr>
          <p:cNvPr id="333" name="Stellarium…"/>
          <p:cNvSpPr txBox="1"/>
          <p:nvPr>
            <p:ph type="body" idx="1"/>
          </p:nvPr>
        </p:nvSpPr>
        <p:spPr>
          <a:xfrm>
            <a:off x="179336" y="2975350"/>
            <a:ext cx="14752466" cy="10289190"/>
          </a:xfrm>
          <a:prstGeom prst="rect">
            <a:avLst/>
          </a:prstGeom>
        </p:spPr>
        <p:txBody>
          <a:bodyPr/>
          <a:lstStyle/>
          <a:p>
            <a:pPr>
              <a:buBlip>
                <a:blip r:embed="rId3"/>
              </a:buBlip>
            </a:pPr>
            <a:r>
              <a:t>Stellarium</a:t>
            </a:r>
          </a:p>
          <a:p>
            <a:pPr lvl="1">
              <a:buBlip>
                <a:blip r:embed="rId4"/>
              </a:buBlip>
            </a:pPr>
            <a:r>
              <a:t>(Put into hemispherical mirror mode, zoom out and flatten the horizon)</a:t>
            </a:r>
          </a:p>
          <a:p>
            <a:pPr lvl="1">
              <a:buBlip>
                <a:blip r:embed="rId4"/>
              </a:buBlip>
            </a:pPr>
            <a:r>
              <a:rPr u="sng">
                <a:hlinkClick r:id="rId5" invalidUrl="" action="" tgtFrame="" tooltip="" history="1" highlightClick="0" endSnd="0"/>
              </a:rPr>
              <a:t>www.stellarium.net</a:t>
            </a:r>
          </a:p>
          <a:p>
            <a:pPr lvl="1">
              <a:buBlip>
                <a:blip r:embed="rId4"/>
              </a:buBlip>
            </a:pPr>
            <a:r>
              <a:t>Free software for desktop </a:t>
            </a:r>
          </a:p>
          <a:p>
            <a:pPr lvl="1">
              <a:buBlip>
                <a:blip r:embed="rId4"/>
              </a:buBlip>
            </a:pPr>
            <a:r>
              <a:t>Available for phones</a:t>
            </a:r>
          </a:p>
        </p:txBody>
      </p:sp>
      <p:pic>
        <p:nvPicPr>
          <p:cNvPr id="334" name="Screen Shot 2020-02-14 at 2.51.59 PM.png" descr="Screen Shot 2020-02-14 at 2.51.59 PM.png"/>
          <p:cNvPicPr>
            <a:picLocks noChangeAspect="1"/>
          </p:cNvPicPr>
          <p:nvPr/>
        </p:nvPicPr>
        <p:blipFill>
          <a:blip r:embed="rId6">
            <a:extLst/>
          </a:blip>
          <a:srcRect l="18711" t="10975" r="33521" b="41258"/>
          <a:stretch>
            <a:fillRect/>
          </a:stretch>
        </p:blipFill>
        <p:spPr>
          <a:xfrm>
            <a:off x="15417458" y="5219677"/>
            <a:ext cx="8251810" cy="6259162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Arrow"/>
          <p:cNvSpPr/>
          <p:nvPr/>
        </p:nvSpPr>
        <p:spPr>
          <a:xfrm>
            <a:off x="13693742" y="7456289"/>
            <a:ext cx="1785938" cy="1785938"/>
          </a:xfrm>
          <a:prstGeom prst="rightArrow">
            <a:avLst>
              <a:gd name="adj1" fmla="val 32000"/>
              <a:gd name="adj2" fmla="val 64000"/>
            </a:avLst>
          </a:prstGeom>
          <a:solidFill>
            <a:srgbClr val="A6BBBB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 defTabSz="821531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darkbluebgmatte.pdf" descr="darkbluebgmatt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048000" y="0"/>
            <a:ext cx="18288000" cy="13716000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Circle"/>
          <p:cNvSpPr/>
          <p:nvPr/>
        </p:nvSpPr>
        <p:spPr>
          <a:xfrm>
            <a:off x="17924859" y="714375"/>
            <a:ext cx="696520" cy="696520"/>
          </a:xfrm>
          <a:prstGeom prst="ellips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39" name="Circle"/>
          <p:cNvSpPr/>
          <p:nvPr/>
        </p:nvSpPr>
        <p:spPr>
          <a:xfrm>
            <a:off x="18924984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40" name="Circle"/>
          <p:cNvSpPr/>
          <p:nvPr/>
        </p:nvSpPr>
        <p:spPr>
          <a:xfrm>
            <a:off x="19925109" y="714375"/>
            <a:ext cx="696520" cy="696520"/>
          </a:xfrm>
          <a:prstGeom prst="ellipse">
            <a:avLst/>
          </a:prstGeom>
          <a:solidFill>
            <a:srgbClr val="7B95D2"/>
          </a:solidFill>
          <a:ln w="12700">
            <a:miter lim="400000"/>
          </a:ln>
        </p:spPr>
        <p:txBody>
          <a:bodyPr lIns="53578" tIns="53578" rIns="53578" bIns="53578" anchor="ctr"/>
          <a:lstStyle/>
          <a:p>
            <a:pPr defTabSz="642937">
              <a:lnSpc>
                <a:spcPts val="3800"/>
              </a:lnSpc>
              <a:spcBef>
                <a:spcPts val="0"/>
              </a:spcBef>
              <a:tabLst>
                <a:tab pos="1498600" algn="l"/>
              </a:tabLst>
              <a:defRPr sz="32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Futura"/>
                <a:ea typeface="Futura"/>
                <a:cs typeface="Futura"/>
                <a:sym typeface="Futura"/>
              </a:defRPr>
            </a:pPr>
          </a:p>
        </p:txBody>
      </p:sp>
      <p:sp>
        <p:nvSpPr>
          <p:cNvPr id="341" name="Line"/>
          <p:cNvSpPr/>
          <p:nvPr/>
        </p:nvSpPr>
        <p:spPr>
          <a:xfrm>
            <a:off x="2333625" y="1410890"/>
            <a:ext cx="15217974" cy="128"/>
          </a:xfrm>
          <a:prstGeom prst="line">
            <a:avLst/>
          </a:prstGeom>
          <a:ln w="25400">
            <a:solidFill>
              <a:srgbClr val="7B95D2"/>
            </a:solidFill>
            <a:miter lim="400000"/>
          </a:ln>
        </p:spPr>
        <p:txBody>
          <a:bodyPr lIns="71437" tIns="71437" rIns="71437" bIns="71437" anchor="ctr"/>
          <a:lstStyle/>
          <a:p>
            <a:pPr defTabSz="642937">
              <a:lnSpc>
                <a:spcPct val="100000"/>
              </a:lnSpc>
              <a:spcBef>
                <a:spcPts val="0"/>
              </a:spcBef>
              <a:defRPr sz="1600"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42" name="Examples projected conte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Examples projected content</a:t>
            </a:r>
          </a:p>
        </p:txBody>
      </p:sp>
      <p:pic>
        <p:nvPicPr>
          <p:cNvPr id="343" name="IMG_7221.JPG" descr="IMG_7221.JP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995898" y="1989888"/>
            <a:ext cx="9370647" cy="70279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44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966609" y="2303771"/>
            <a:ext cx="11509375" cy="86320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5" name="IMG_7223.JPG" descr="IMG_7223.JP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9200579" y="8761326"/>
            <a:ext cx="6518623" cy="488896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Orbits of Jupiter’s Moons"/>
          <p:cNvSpPr txBox="1"/>
          <p:nvPr>
            <p:ph type="title"/>
          </p:nvPr>
        </p:nvSpPr>
        <p:spPr>
          <a:xfrm>
            <a:off x="10481748" y="300303"/>
            <a:ext cx="12588173" cy="1727201"/>
          </a:xfrm>
          <a:prstGeom prst="rect">
            <a:avLst/>
          </a:prstGeom>
        </p:spPr>
        <p:txBody>
          <a:bodyPr/>
          <a:lstStyle/>
          <a:p>
            <a:pPr/>
            <a:r>
              <a:t>Orbits of Jupiter’s Moons</a:t>
            </a:r>
          </a:p>
        </p:txBody>
      </p:sp>
      <p:sp>
        <p:nvSpPr>
          <p:cNvPr id="348" name="Collect angular separation vs. date…"/>
          <p:cNvSpPr txBox="1"/>
          <p:nvPr>
            <p:ph type="body" idx="21"/>
          </p:nvPr>
        </p:nvSpPr>
        <p:spPr>
          <a:xfrm>
            <a:off x="10400441" y="2498503"/>
            <a:ext cx="12441771" cy="1020051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r>
              <a:t>Collect angular separation vs. date</a:t>
            </a:r>
          </a:p>
          <a:p>
            <a:pPr/>
            <a:r>
              <a:t>Plot graphs</a:t>
            </a:r>
          </a:p>
          <a:p>
            <a:pPr/>
            <a:r>
              <a:t>Determine orbital period</a:t>
            </a:r>
          </a:p>
          <a:p>
            <a:pPr/>
            <a:r>
              <a:t>Determine the mass of Jupiter using Newton’s version of Kepler’s Laws</a:t>
            </a:r>
          </a:p>
          <a:p>
            <a:pPr/>
            <a:r>
              <a:t>Predict transits</a:t>
            </a:r>
          </a:p>
          <a:p>
            <a:pPr/>
            <a:r>
              <a:t>Galileo tried to sell ephemerides of the moons to the Spanish crown as a military state secret…why?</a:t>
            </a:r>
          </a:p>
        </p:txBody>
      </p:sp>
      <p:pic>
        <p:nvPicPr>
          <p:cNvPr id="349" name="Screenshot 2026-08-19 at 1.20.50 PM.png" descr="Screenshot 2026-08-19 at 1.20.5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64981" y="4398712"/>
            <a:ext cx="6604001" cy="2540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0" name="Screenshot 2026-08-19 at 1.20.42 PM.png" descr="Screenshot 2026-08-19 at 1.20.4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71924" y="1210543"/>
            <a:ext cx="6540501" cy="2908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1" name="Screenshot 2026-08-19 at 1.20.33 PM.png" descr="Screenshot 2026-08-19 at 1.20.33 PM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783320" y="7245612"/>
            <a:ext cx="6819901" cy="27813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2" name="Screenshot 2026-08-19 at 1.20.24 PM.png" descr="Screenshot 2026-08-19 at 1.20.24 P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64196" y="10219068"/>
            <a:ext cx="7150101" cy="27432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Plotting the Globula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Plotting the Globulars</a:t>
            </a:r>
          </a:p>
        </p:txBody>
      </p:sp>
      <p:sp>
        <p:nvSpPr>
          <p:cNvPr id="355" name="The globulars are roughly evenly distributed geometrically. But they appear to be concentrated in Saggitatrius."/>
          <p:cNvSpPr txBox="1"/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>
            <a:lvl1pPr defTabSz="610870">
              <a:defRPr spc="-32" sz="3256"/>
            </a:lvl1pPr>
          </a:lstStyle>
          <a:p>
            <a:pPr/>
            <a:r>
              <a:t>The globulars are roughly evenly distributed geometrically. But they appear to be concentrated in Saggitatrius.</a:t>
            </a:r>
          </a:p>
        </p:txBody>
      </p:sp>
      <p:pic>
        <p:nvPicPr>
          <p:cNvPr id="356" name="Screenshot 2026-08-19 at 1.18.05 PM.png" descr="Screenshot 2026-08-19 at 1.18.0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90453" y="3588347"/>
            <a:ext cx="14185901" cy="9207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7" name="stellarium-002.png" descr="stellarium-002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016610" y="3744545"/>
            <a:ext cx="15572435" cy="9438803"/>
          </a:xfrm>
          <a:prstGeom prst="rect">
            <a:avLst/>
          </a:prstGeom>
          <a:ln w="12700">
            <a:miter lim="400000"/>
          </a:ln>
        </p:spPr>
      </p:pic>
      <p:sp>
        <p:nvSpPr>
          <p:cNvPr id="358" name="Interactive Demo"/>
          <p:cNvSpPr/>
          <p:nvPr/>
        </p:nvSpPr>
        <p:spPr>
          <a:xfrm>
            <a:off x="1279743" y="516244"/>
            <a:ext cx="2675078" cy="1468712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Interactive Demo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How do we know where we are?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7200"/>
            </a:lvl1pPr>
          </a:lstStyle>
          <a:p>
            <a:pPr/>
            <a:r>
              <a:t>How do we know where we are?</a:t>
            </a:r>
          </a:p>
        </p:txBody>
      </p:sp>
      <p:sp>
        <p:nvSpPr>
          <p:cNvPr id="361" name="How do we know we live in a galaxy?…"/>
          <p:cNvSpPr txBox="1"/>
          <p:nvPr>
            <p:ph type="body" sz="quarter" idx="1"/>
          </p:nvPr>
        </p:nvSpPr>
        <p:spPr>
          <a:xfrm>
            <a:off x="4191000" y="3726179"/>
            <a:ext cx="7909561" cy="8046721"/>
          </a:xfrm>
          <a:prstGeom prst="rect">
            <a:avLst/>
          </a:prstGeom>
        </p:spPr>
        <p:txBody>
          <a:bodyPr/>
          <a:lstStyle/>
          <a:p>
            <a:pPr/>
            <a:r>
              <a:t>How do we know we live in a galaxy?</a:t>
            </a:r>
          </a:p>
          <a:p>
            <a:pPr/>
            <a:r>
              <a:t>Back to globular clusters...</a:t>
            </a:r>
          </a:p>
          <a:p>
            <a:pPr/>
            <a:r>
              <a:t>Smaller than galaxies</a:t>
            </a:r>
          </a:p>
          <a:p>
            <a:pPr/>
            <a:r>
              <a:t>100,000 stars</a:t>
            </a:r>
          </a:p>
        </p:txBody>
      </p:sp>
      <p:pic>
        <p:nvPicPr>
          <p:cNvPr id="362" name="eVscope2-20240921-042002.png" descr="eVscope2-20240921-042002.png"/>
          <p:cNvPicPr>
            <a:picLocks noChangeAspect="1"/>
          </p:cNvPicPr>
          <p:nvPr/>
        </p:nvPicPr>
        <p:blipFill>
          <a:blip r:embed="rId2">
            <a:extLst/>
          </a:blip>
          <a:srcRect l="19914" t="19914" r="19914" b="19914"/>
          <a:stretch>
            <a:fillRect/>
          </a:stretch>
        </p:blipFill>
        <p:spPr>
          <a:xfrm>
            <a:off x="12053448" y="3425455"/>
            <a:ext cx="8602450" cy="86024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lobulars"/>
          <p:cNvSpPr txBox="1"/>
          <p:nvPr>
            <p:ph type="title"/>
          </p:nvPr>
        </p:nvSpPr>
        <p:spPr>
          <a:xfrm>
            <a:off x="4552954" y="1752376"/>
            <a:ext cx="14721840" cy="2194561"/>
          </a:xfrm>
          <a:prstGeom prst="rect">
            <a:avLst/>
          </a:prstGeom>
        </p:spPr>
        <p:txBody>
          <a:bodyPr/>
          <a:lstStyle/>
          <a:p>
            <a:pPr/>
            <a:r>
              <a:t>Globulars</a:t>
            </a:r>
          </a:p>
        </p:txBody>
      </p:sp>
      <p:sp>
        <p:nvSpPr>
          <p:cNvPr id="365" name="Surrounding galaxies in a halo…"/>
          <p:cNvSpPr txBox="1"/>
          <p:nvPr>
            <p:ph type="body" sz="quarter" idx="1"/>
          </p:nvPr>
        </p:nvSpPr>
        <p:spPr>
          <a:xfrm>
            <a:off x="990884" y="2148662"/>
            <a:ext cx="6217921" cy="8046720"/>
          </a:xfrm>
          <a:prstGeom prst="rect">
            <a:avLst/>
          </a:prstGeom>
        </p:spPr>
        <p:txBody>
          <a:bodyPr/>
          <a:lstStyle/>
          <a:p>
            <a:pPr/>
            <a:r>
              <a:t>Surrounding galaxies in a halo</a:t>
            </a:r>
          </a:p>
          <a:p>
            <a:pPr/>
            <a:r>
              <a:t>Spherical distribution</a:t>
            </a:r>
          </a:p>
        </p:txBody>
      </p:sp>
      <p:pic>
        <p:nvPicPr>
          <p:cNvPr id="366" name="ngc7479_ha.jpg" descr="ngc7479_ha.jp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177408" y="4454254"/>
            <a:ext cx="9661052" cy="6812280"/>
          </a:xfrm>
          <a:prstGeom prst="rect">
            <a:avLst/>
          </a:prstGeom>
          <a:ln w="12700">
            <a:miter lim="400000"/>
          </a:ln>
        </p:spPr>
      </p:pic>
      <p:sp>
        <p:nvSpPr>
          <p:cNvPr id="367" name="Oval"/>
          <p:cNvSpPr/>
          <p:nvPr/>
        </p:nvSpPr>
        <p:spPr>
          <a:xfrm>
            <a:off x="12429539" y="4260208"/>
            <a:ext cx="6835141" cy="6652261"/>
          </a:xfrm>
          <a:prstGeom prst="ellipse">
            <a:avLst/>
          </a:prstGeom>
          <a:ln w="228600">
            <a:solidFill>
              <a:srgbClr val="B5B5B5"/>
            </a:solidFill>
            <a:miter lim="400000"/>
          </a:ln>
        </p:spPr>
        <p:txBody>
          <a:bodyPr lIns="68580" tIns="68580" rIns="68580" bIns="68580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400">
                <a:solidFill>
                  <a:srgbClr val="FFFFFF"/>
                </a:solidFill>
                <a:effectLst>
                  <a:outerShdw sx="100000" sy="100000" kx="0" ky="0" algn="b" rotWithShape="0" blurRad="38100" dist="12700" dir="540000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</a:p>
        </p:txBody>
      </p:sp>
      <p:sp>
        <p:nvSpPr>
          <p:cNvPr id="368" name="Worker"/>
          <p:cNvSpPr/>
          <p:nvPr/>
        </p:nvSpPr>
        <p:spPr>
          <a:xfrm>
            <a:off x="9607875" y="5664153"/>
            <a:ext cx="571501" cy="174439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9" h="21477" fill="norm" stroke="1" extrusionOk="0">
                <a:moveTo>
                  <a:pt x="10482" y="4"/>
                </a:moveTo>
                <a:cubicBezTo>
                  <a:pt x="10034" y="12"/>
                  <a:pt x="8391" y="117"/>
                  <a:pt x="7657" y="494"/>
                </a:cubicBezTo>
                <a:cubicBezTo>
                  <a:pt x="6848" y="911"/>
                  <a:pt x="6805" y="1175"/>
                  <a:pt x="6965" y="1602"/>
                </a:cubicBezTo>
                <a:cubicBezTo>
                  <a:pt x="6986" y="1656"/>
                  <a:pt x="6943" y="1710"/>
                  <a:pt x="6847" y="1754"/>
                </a:cubicBezTo>
                <a:lnTo>
                  <a:pt x="6817" y="1769"/>
                </a:lnTo>
                <a:cubicBezTo>
                  <a:pt x="6710" y="1819"/>
                  <a:pt x="6673" y="1881"/>
                  <a:pt x="6709" y="1940"/>
                </a:cubicBezTo>
                <a:cubicBezTo>
                  <a:pt x="6726" y="1968"/>
                  <a:pt x="6808" y="1986"/>
                  <a:pt x="6894" y="1981"/>
                </a:cubicBezTo>
                <a:lnTo>
                  <a:pt x="7473" y="1944"/>
                </a:lnTo>
                <a:lnTo>
                  <a:pt x="7581" y="2118"/>
                </a:lnTo>
                <a:lnTo>
                  <a:pt x="7832" y="2103"/>
                </a:lnTo>
                <a:cubicBezTo>
                  <a:pt x="7743" y="2259"/>
                  <a:pt x="7638" y="2495"/>
                  <a:pt x="7698" y="2690"/>
                </a:cubicBezTo>
                <a:cubicBezTo>
                  <a:pt x="7809" y="3047"/>
                  <a:pt x="7636" y="3287"/>
                  <a:pt x="7370" y="3479"/>
                </a:cubicBezTo>
                <a:cubicBezTo>
                  <a:pt x="7088" y="3683"/>
                  <a:pt x="5823" y="3782"/>
                  <a:pt x="6212" y="4325"/>
                </a:cubicBezTo>
                <a:cubicBezTo>
                  <a:pt x="4592" y="4538"/>
                  <a:pt x="3452" y="5407"/>
                  <a:pt x="1941" y="6231"/>
                </a:cubicBezTo>
                <a:cubicBezTo>
                  <a:pt x="1754" y="6223"/>
                  <a:pt x="1529" y="6238"/>
                  <a:pt x="1362" y="6303"/>
                </a:cubicBezTo>
                <a:lnTo>
                  <a:pt x="721" y="6586"/>
                </a:lnTo>
                <a:cubicBezTo>
                  <a:pt x="618" y="6626"/>
                  <a:pt x="407" y="6753"/>
                  <a:pt x="572" y="6895"/>
                </a:cubicBezTo>
                <a:cubicBezTo>
                  <a:pt x="551" y="6904"/>
                  <a:pt x="357" y="7014"/>
                  <a:pt x="177" y="7118"/>
                </a:cubicBezTo>
                <a:cubicBezTo>
                  <a:pt x="-34" y="7241"/>
                  <a:pt x="-56" y="7388"/>
                  <a:pt x="111" y="7518"/>
                </a:cubicBezTo>
                <a:cubicBezTo>
                  <a:pt x="327" y="7686"/>
                  <a:pt x="668" y="7934"/>
                  <a:pt x="1090" y="8180"/>
                </a:cubicBezTo>
                <a:cubicBezTo>
                  <a:pt x="2003" y="8714"/>
                  <a:pt x="3229" y="9346"/>
                  <a:pt x="4105" y="9644"/>
                </a:cubicBezTo>
                <a:lnTo>
                  <a:pt x="4105" y="10365"/>
                </a:lnTo>
                <a:cubicBezTo>
                  <a:pt x="1836" y="10445"/>
                  <a:pt x="1003" y="11125"/>
                  <a:pt x="1003" y="11125"/>
                </a:cubicBezTo>
                <a:lnTo>
                  <a:pt x="1141" y="11154"/>
                </a:lnTo>
                <a:cubicBezTo>
                  <a:pt x="1141" y="11154"/>
                  <a:pt x="2132" y="10786"/>
                  <a:pt x="2638" y="10783"/>
                </a:cubicBezTo>
                <a:cubicBezTo>
                  <a:pt x="3291" y="10779"/>
                  <a:pt x="3382" y="11031"/>
                  <a:pt x="3382" y="11031"/>
                </a:cubicBezTo>
                <a:lnTo>
                  <a:pt x="3530" y="11033"/>
                </a:lnTo>
                <a:lnTo>
                  <a:pt x="3566" y="12038"/>
                </a:lnTo>
                <a:cubicBezTo>
                  <a:pt x="3470" y="12040"/>
                  <a:pt x="3395" y="12067"/>
                  <a:pt x="3397" y="12098"/>
                </a:cubicBezTo>
                <a:lnTo>
                  <a:pt x="3469" y="13414"/>
                </a:lnTo>
                <a:cubicBezTo>
                  <a:pt x="3469" y="13424"/>
                  <a:pt x="3464" y="13435"/>
                  <a:pt x="3464" y="13446"/>
                </a:cubicBezTo>
                <a:lnTo>
                  <a:pt x="3382" y="14216"/>
                </a:lnTo>
                <a:cubicBezTo>
                  <a:pt x="3375" y="14280"/>
                  <a:pt x="3535" y="14331"/>
                  <a:pt x="3730" y="14330"/>
                </a:cubicBezTo>
                <a:lnTo>
                  <a:pt x="4151" y="14328"/>
                </a:lnTo>
                <a:lnTo>
                  <a:pt x="4530" y="14326"/>
                </a:lnTo>
                <a:cubicBezTo>
                  <a:pt x="4724" y="14325"/>
                  <a:pt x="4881" y="14271"/>
                  <a:pt x="4868" y="14207"/>
                </a:cubicBezTo>
                <a:lnTo>
                  <a:pt x="4710" y="13414"/>
                </a:lnTo>
                <a:lnTo>
                  <a:pt x="4643" y="12103"/>
                </a:lnTo>
                <a:cubicBezTo>
                  <a:pt x="4700" y="12108"/>
                  <a:pt x="4756" y="12112"/>
                  <a:pt x="4817" y="12112"/>
                </a:cubicBezTo>
                <a:lnTo>
                  <a:pt x="5976" y="12112"/>
                </a:lnTo>
                <a:cubicBezTo>
                  <a:pt x="6536" y="13763"/>
                  <a:pt x="6792" y="14110"/>
                  <a:pt x="6750" y="14533"/>
                </a:cubicBezTo>
                <a:cubicBezTo>
                  <a:pt x="6690" y="15141"/>
                  <a:pt x="5987" y="15436"/>
                  <a:pt x="5545" y="15870"/>
                </a:cubicBezTo>
                <a:cubicBezTo>
                  <a:pt x="5143" y="16265"/>
                  <a:pt x="4985" y="16324"/>
                  <a:pt x="4740" y="16769"/>
                </a:cubicBezTo>
                <a:cubicBezTo>
                  <a:pt x="4190" y="17773"/>
                  <a:pt x="4340" y="18216"/>
                  <a:pt x="4340" y="19137"/>
                </a:cubicBezTo>
                <a:cubicBezTo>
                  <a:pt x="4199" y="19522"/>
                  <a:pt x="4274" y="19717"/>
                  <a:pt x="4274" y="19717"/>
                </a:cubicBezTo>
                <a:cubicBezTo>
                  <a:pt x="4368" y="19995"/>
                  <a:pt x="4617" y="19893"/>
                  <a:pt x="4535" y="19971"/>
                </a:cubicBezTo>
                <a:cubicBezTo>
                  <a:pt x="4269" y="20224"/>
                  <a:pt x="4429" y="20438"/>
                  <a:pt x="4340" y="20583"/>
                </a:cubicBezTo>
                <a:cubicBezTo>
                  <a:pt x="4240" y="20748"/>
                  <a:pt x="4364" y="20936"/>
                  <a:pt x="4340" y="20983"/>
                </a:cubicBezTo>
                <a:cubicBezTo>
                  <a:pt x="4340" y="20983"/>
                  <a:pt x="4384" y="21109"/>
                  <a:pt x="4740" y="21238"/>
                </a:cubicBezTo>
                <a:cubicBezTo>
                  <a:pt x="5157" y="21388"/>
                  <a:pt x="6901" y="21579"/>
                  <a:pt x="8616" y="21410"/>
                </a:cubicBezTo>
                <a:cubicBezTo>
                  <a:pt x="9573" y="21316"/>
                  <a:pt x="9262" y="21088"/>
                  <a:pt x="9262" y="20924"/>
                </a:cubicBezTo>
                <a:cubicBezTo>
                  <a:pt x="9262" y="20797"/>
                  <a:pt x="8777" y="20605"/>
                  <a:pt x="8729" y="20462"/>
                </a:cubicBezTo>
                <a:cubicBezTo>
                  <a:pt x="8662" y="20263"/>
                  <a:pt x="8662" y="20255"/>
                  <a:pt x="8452" y="20003"/>
                </a:cubicBezTo>
                <a:cubicBezTo>
                  <a:pt x="8358" y="19890"/>
                  <a:pt x="8447" y="19720"/>
                  <a:pt x="8673" y="19630"/>
                </a:cubicBezTo>
                <a:cubicBezTo>
                  <a:pt x="8793" y="19582"/>
                  <a:pt x="8893" y="19525"/>
                  <a:pt x="8893" y="19444"/>
                </a:cubicBezTo>
                <a:cubicBezTo>
                  <a:pt x="8893" y="19071"/>
                  <a:pt x="8716" y="18928"/>
                  <a:pt x="9231" y="17843"/>
                </a:cubicBezTo>
                <a:cubicBezTo>
                  <a:pt x="9398" y="17493"/>
                  <a:pt x="9563" y="17209"/>
                  <a:pt x="9831" y="16639"/>
                </a:cubicBezTo>
                <a:cubicBezTo>
                  <a:pt x="9933" y="16421"/>
                  <a:pt x="10283" y="15839"/>
                  <a:pt x="10503" y="15630"/>
                </a:cubicBezTo>
                <a:cubicBezTo>
                  <a:pt x="11512" y="14669"/>
                  <a:pt x="11887" y="13545"/>
                  <a:pt x="12148" y="12932"/>
                </a:cubicBezTo>
                <a:cubicBezTo>
                  <a:pt x="12172" y="12877"/>
                  <a:pt x="12414" y="12880"/>
                  <a:pt x="12430" y="12936"/>
                </a:cubicBezTo>
                <a:cubicBezTo>
                  <a:pt x="12780" y="14137"/>
                  <a:pt x="13727" y="15338"/>
                  <a:pt x="13281" y="16184"/>
                </a:cubicBezTo>
                <a:cubicBezTo>
                  <a:pt x="12690" y="17307"/>
                  <a:pt x="13044" y="19528"/>
                  <a:pt x="13158" y="19543"/>
                </a:cubicBezTo>
                <a:cubicBezTo>
                  <a:pt x="13176" y="19674"/>
                  <a:pt x="13757" y="19688"/>
                  <a:pt x="13620" y="19877"/>
                </a:cubicBezTo>
                <a:cubicBezTo>
                  <a:pt x="13329" y="20278"/>
                  <a:pt x="13681" y="20664"/>
                  <a:pt x="13681" y="20664"/>
                </a:cubicBezTo>
                <a:cubicBezTo>
                  <a:pt x="13681" y="20664"/>
                  <a:pt x="13666" y="20763"/>
                  <a:pt x="13656" y="20835"/>
                </a:cubicBezTo>
                <a:cubicBezTo>
                  <a:pt x="13649" y="20884"/>
                  <a:pt x="13740" y="20928"/>
                  <a:pt x="13881" y="20944"/>
                </a:cubicBezTo>
                <a:cubicBezTo>
                  <a:pt x="14272" y="20988"/>
                  <a:pt x="14917" y="20997"/>
                  <a:pt x="15691" y="21006"/>
                </a:cubicBezTo>
                <a:cubicBezTo>
                  <a:pt x="16612" y="21017"/>
                  <a:pt x="16505" y="21106"/>
                  <a:pt x="17911" y="21192"/>
                </a:cubicBezTo>
                <a:cubicBezTo>
                  <a:pt x="19317" y="21278"/>
                  <a:pt x="21435" y="21140"/>
                  <a:pt x="21489" y="21006"/>
                </a:cubicBezTo>
                <a:cubicBezTo>
                  <a:pt x="21544" y="20872"/>
                  <a:pt x="21403" y="20584"/>
                  <a:pt x="20510" y="20503"/>
                </a:cubicBezTo>
                <a:cubicBezTo>
                  <a:pt x="19862" y="20421"/>
                  <a:pt x="19211" y="20353"/>
                  <a:pt x="18890" y="20283"/>
                </a:cubicBezTo>
                <a:cubicBezTo>
                  <a:pt x="18569" y="20213"/>
                  <a:pt x="17923" y="19968"/>
                  <a:pt x="17537" y="19926"/>
                </a:cubicBezTo>
                <a:cubicBezTo>
                  <a:pt x="17436" y="19915"/>
                  <a:pt x="17738" y="19800"/>
                  <a:pt x="17655" y="19471"/>
                </a:cubicBezTo>
                <a:cubicBezTo>
                  <a:pt x="17565" y="19121"/>
                  <a:pt x="17504" y="18885"/>
                  <a:pt x="17403" y="17877"/>
                </a:cubicBezTo>
                <a:cubicBezTo>
                  <a:pt x="17380" y="17639"/>
                  <a:pt x="17098" y="16934"/>
                  <a:pt x="17701" y="15969"/>
                </a:cubicBezTo>
                <a:cubicBezTo>
                  <a:pt x="17936" y="15593"/>
                  <a:pt x="17842" y="14996"/>
                  <a:pt x="17906" y="14271"/>
                </a:cubicBezTo>
                <a:cubicBezTo>
                  <a:pt x="17989" y="13321"/>
                  <a:pt x="18057" y="12396"/>
                  <a:pt x="17588" y="11169"/>
                </a:cubicBezTo>
                <a:cubicBezTo>
                  <a:pt x="17224" y="10217"/>
                  <a:pt x="17134" y="9970"/>
                  <a:pt x="16655" y="9412"/>
                </a:cubicBezTo>
                <a:cubicBezTo>
                  <a:pt x="16766" y="9378"/>
                  <a:pt x="16824" y="9329"/>
                  <a:pt x="16804" y="9276"/>
                </a:cubicBezTo>
                <a:lnTo>
                  <a:pt x="16757" y="8801"/>
                </a:lnTo>
                <a:cubicBezTo>
                  <a:pt x="16757" y="8678"/>
                  <a:pt x="16332" y="8592"/>
                  <a:pt x="16076" y="8598"/>
                </a:cubicBezTo>
                <a:cubicBezTo>
                  <a:pt x="15789" y="8088"/>
                  <a:pt x="15665" y="7588"/>
                  <a:pt x="15860" y="7190"/>
                </a:cubicBezTo>
                <a:cubicBezTo>
                  <a:pt x="16004" y="6898"/>
                  <a:pt x="17124" y="6324"/>
                  <a:pt x="16563" y="5810"/>
                </a:cubicBezTo>
                <a:cubicBezTo>
                  <a:pt x="16060" y="5349"/>
                  <a:pt x="14538" y="4598"/>
                  <a:pt x="14086" y="4451"/>
                </a:cubicBezTo>
                <a:cubicBezTo>
                  <a:pt x="13990" y="4419"/>
                  <a:pt x="13854" y="4395"/>
                  <a:pt x="13702" y="4378"/>
                </a:cubicBezTo>
                <a:lnTo>
                  <a:pt x="13835" y="4375"/>
                </a:lnTo>
                <a:cubicBezTo>
                  <a:pt x="13835" y="4375"/>
                  <a:pt x="13193" y="4329"/>
                  <a:pt x="12979" y="4071"/>
                </a:cubicBezTo>
                <a:cubicBezTo>
                  <a:pt x="12827" y="3889"/>
                  <a:pt x="13287" y="3499"/>
                  <a:pt x="13502" y="3487"/>
                </a:cubicBezTo>
                <a:lnTo>
                  <a:pt x="14594" y="3481"/>
                </a:lnTo>
                <a:cubicBezTo>
                  <a:pt x="14898" y="3464"/>
                  <a:pt x="15186" y="3391"/>
                  <a:pt x="15230" y="3315"/>
                </a:cubicBezTo>
                <a:cubicBezTo>
                  <a:pt x="15299" y="3208"/>
                  <a:pt x="15225" y="3143"/>
                  <a:pt x="15281" y="3063"/>
                </a:cubicBezTo>
                <a:cubicBezTo>
                  <a:pt x="15452" y="2788"/>
                  <a:pt x="15312" y="2710"/>
                  <a:pt x="15353" y="2627"/>
                </a:cubicBezTo>
                <a:cubicBezTo>
                  <a:pt x="15820" y="2557"/>
                  <a:pt x="15884" y="2491"/>
                  <a:pt x="15794" y="2419"/>
                </a:cubicBezTo>
                <a:cubicBezTo>
                  <a:pt x="15727" y="2366"/>
                  <a:pt x="14872" y="2184"/>
                  <a:pt x="14866" y="2036"/>
                </a:cubicBezTo>
                <a:cubicBezTo>
                  <a:pt x="15026" y="1794"/>
                  <a:pt x="14994" y="1645"/>
                  <a:pt x="14871" y="1531"/>
                </a:cubicBezTo>
                <a:lnTo>
                  <a:pt x="15753" y="1482"/>
                </a:lnTo>
                <a:cubicBezTo>
                  <a:pt x="15870" y="1476"/>
                  <a:pt x="15910" y="1427"/>
                  <a:pt x="15819" y="1402"/>
                </a:cubicBezTo>
                <a:cubicBezTo>
                  <a:pt x="15690" y="1366"/>
                  <a:pt x="15532" y="1341"/>
                  <a:pt x="15363" y="1328"/>
                </a:cubicBezTo>
                <a:cubicBezTo>
                  <a:pt x="15144" y="1312"/>
                  <a:pt x="14898" y="1283"/>
                  <a:pt x="14804" y="1234"/>
                </a:cubicBezTo>
                <a:cubicBezTo>
                  <a:pt x="14643" y="1150"/>
                  <a:pt x="14402" y="722"/>
                  <a:pt x="13625" y="466"/>
                </a:cubicBezTo>
                <a:cubicBezTo>
                  <a:pt x="13071" y="283"/>
                  <a:pt x="12369" y="143"/>
                  <a:pt x="11856" y="153"/>
                </a:cubicBezTo>
                <a:cubicBezTo>
                  <a:pt x="11633" y="-21"/>
                  <a:pt x="10930" y="-4"/>
                  <a:pt x="10482" y="4"/>
                </a:cubicBezTo>
                <a:close/>
                <a:moveTo>
                  <a:pt x="5930" y="6548"/>
                </a:moveTo>
                <a:cubicBezTo>
                  <a:pt x="6039" y="6555"/>
                  <a:pt x="6140" y="6580"/>
                  <a:pt x="6186" y="6618"/>
                </a:cubicBezTo>
                <a:cubicBezTo>
                  <a:pt x="6367" y="6769"/>
                  <a:pt x="6586" y="7007"/>
                  <a:pt x="6806" y="7234"/>
                </a:cubicBezTo>
                <a:cubicBezTo>
                  <a:pt x="7264" y="7707"/>
                  <a:pt x="7616" y="7931"/>
                  <a:pt x="7370" y="8261"/>
                </a:cubicBezTo>
                <a:cubicBezTo>
                  <a:pt x="7183" y="8513"/>
                  <a:pt x="6811" y="8858"/>
                  <a:pt x="6811" y="8858"/>
                </a:cubicBezTo>
                <a:cubicBezTo>
                  <a:pt x="6133" y="8858"/>
                  <a:pt x="5842" y="8976"/>
                  <a:pt x="5807" y="8982"/>
                </a:cubicBezTo>
                <a:cubicBezTo>
                  <a:pt x="5454" y="9049"/>
                  <a:pt x="4889" y="9001"/>
                  <a:pt x="4628" y="8895"/>
                </a:cubicBezTo>
                <a:cubicBezTo>
                  <a:pt x="3966" y="8628"/>
                  <a:pt x="3934" y="8067"/>
                  <a:pt x="3541" y="7536"/>
                </a:cubicBezTo>
                <a:lnTo>
                  <a:pt x="4340" y="7206"/>
                </a:lnTo>
                <a:cubicBezTo>
                  <a:pt x="4497" y="7127"/>
                  <a:pt x="4533" y="7041"/>
                  <a:pt x="4479" y="6981"/>
                </a:cubicBezTo>
                <a:cubicBezTo>
                  <a:pt x="4980" y="6802"/>
                  <a:pt x="5361" y="6668"/>
                  <a:pt x="5612" y="6581"/>
                </a:cubicBezTo>
                <a:cubicBezTo>
                  <a:pt x="5699" y="6551"/>
                  <a:pt x="5820" y="6541"/>
                  <a:pt x="5930" y="6548"/>
                </a:cubicBezTo>
                <a:close/>
              </a:path>
            </a:pathLst>
          </a:custGeom>
          <a:blipFill>
            <a:blip r:embed="rId3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69" name="Star"/>
          <p:cNvSpPr/>
          <p:nvPr/>
        </p:nvSpPr>
        <p:spPr>
          <a:xfrm>
            <a:off x="13478392" y="4363959"/>
            <a:ext cx="809775" cy="104130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4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0" name="Star"/>
          <p:cNvSpPr/>
          <p:nvPr/>
        </p:nvSpPr>
        <p:spPr>
          <a:xfrm>
            <a:off x="15081766" y="3594530"/>
            <a:ext cx="809775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5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1" name="Star"/>
          <p:cNvSpPr/>
          <p:nvPr/>
        </p:nvSpPr>
        <p:spPr>
          <a:xfrm>
            <a:off x="17123621" y="4121225"/>
            <a:ext cx="809775" cy="104130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6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2" name="Star"/>
          <p:cNvSpPr/>
          <p:nvPr/>
        </p:nvSpPr>
        <p:spPr>
          <a:xfrm>
            <a:off x="18729810" y="5666180"/>
            <a:ext cx="809775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7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3" name="Star"/>
          <p:cNvSpPr/>
          <p:nvPr/>
        </p:nvSpPr>
        <p:spPr>
          <a:xfrm>
            <a:off x="18899385" y="7711482"/>
            <a:ext cx="809775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8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4" name="Star"/>
          <p:cNvSpPr/>
          <p:nvPr/>
        </p:nvSpPr>
        <p:spPr>
          <a:xfrm>
            <a:off x="18282166" y="9334542"/>
            <a:ext cx="809775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9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5" name="Star"/>
          <p:cNvSpPr/>
          <p:nvPr/>
        </p:nvSpPr>
        <p:spPr>
          <a:xfrm>
            <a:off x="16750546" y="10500402"/>
            <a:ext cx="809775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10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6" name="Star"/>
          <p:cNvSpPr/>
          <p:nvPr/>
        </p:nvSpPr>
        <p:spPr>
          <a:xfrm>
            <a:off x="15081766" y="10500402"/>
            <a:ext cx="809775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11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7" name="Star"/>
          <p:cNvSpPr/>
          <p:nvPr/>
        </p:nvSpPr>
        <p:spPr>
          <a:xfrm>
            <a:off x="13075418" y="9769140"/>
            <a:ext cx="804576" cy="1041069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12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8" name="Star"/>
          <p:cNvSpPr/>
          <p:nvPr/>
        </p:nvSpPr>
        <p:spPr>
          <a:xfrm>
            <a:off x="12155687" y="8100102"/>
            <a:ext cx="809773" cy="104130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13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79" name="Star"/>
          <p:cNvSpPr/>
          <p:nvPr/>
        </p:nvSpPr>
        <p:spPr>
          <a:xfrm>
            <a:off x="12155687" y="6042702"/>
            <a:ext cx="809773" cy="1041303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14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sp>
        <p:nvSpPr>
          <p:cNvPr id="380" name="Star"/>
          <p:cNvSpPr/>
          <p:nvPr/>
        </p:nvSpPr>
        <p:spPr>
          <a:xfrm>
            <a:off x="12155687" y="6042702"/>
            <a:ext cx="809773" cy="1041303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blipFill>
            <a:blip r:embed="rId15"/>
          </a:blipFill>
          <a:ln w="12700">
            <a:miter lim="400000"/>
          </a:ln>
        </p:spPr>
        <p:txBody>
          <a:bodyPr tIns="91439" bIns="91439" anchor="ctr"/>
          <a:lstStyle/>
          <a:p>
            <a:pPr algn="ctr" defTabSz="822960">
              <a:lnSpc>
                <a:spcPct val="100000"/>
              </a:lnSpc>
              <a:spcBef>
                <a:spcPts val="0"/>
              </a:spcBef>
              <a:defRPr sz="5000">
                <a:solidFill>
                  <a:srgbClr val="FFFFFF"/>
                </a:solidFill>
                <a:effectLst>
                  <a:outerShdw sx="100000" sy="100000" kx="0" ky="0" algn="b" rotWithShape="0" blurRad="38100" dist="64529" dir="2700000">
                    <a:srgbClr val="000000">
                      <a:alpha val="48275"/>
                    </a:srgbClr>
                  </a:outerShdw>
                </a:effectLst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</a:p>
        </p:txBody>
      </p:sp>
      <p:grpSp>
        <p:nvGrpSpPr>
          <p:cNvPr id="385" name="Group"/>
          <p:cNvGrpSpPr/>
          <p:nvPr/>
        </p:nvGrpSpPr>
        <p:grpSpPr>
          <a:xfrm>
            <a:off x="580463" y="3143111"/>
            <a:ext cx="9552373" cy="7416900"/>
            <a:chOff x="0" y="0"/>
            <a:chExt cx="9552371" cy="7416899"/>
          </a:xfrm>
        </p:grpSpPr>
        <p:sp>
          <p:nvSpPr>
            <p:cNvPr id="381" name="Line"/>
            <p:cNvSpPr/>
            <p:nvPr/>
          </p:nvSpPr>
          <p:spPr>
            <a:xfrm>
              <a:off x="0" y="3576419"/>
              <a:ext cx="9552373" cy="1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822960">
                <a:lnSpc>
                  <a:spcPct val="100000"/>
                </a:lnSpc>
                <a:spcBef>
                  <a:spcPts val="0"/>
                </a:spcBef>
                <a:defRPr sz="5000">
                  <a:solidFill>
                    <a:srgbClr val="FFFFFF"/>
                  </a:solidFill>
                  <a:effectLst>
                    <a:outerShdw sx="100000" sy="100000" kx="0" ky="0" algn="b" rotWithShape="0" blurRad="38100" dist="64529" dir="270000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</a:p>
          </p:txBody>
        </p:sp>
        <p:sp>
          <p:nvSpPr>
            <p:cNvPr id="382" name="Line"/>
            <p:cNvSpPr/>
            <p:nvPr/>
          </p:nvSpPr>
          <p:spPr>
            <a:xfrm flipV="1">
              <a:off x="5055640" y="0"/>
              <a:ext cx="1" cy="7416900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822960">
                <a:lnSpc>
                  <a:spcPct val="100000"/>
                </a:lnSpc>
                <a:spcBef>
                  <a:spcPts val="0"/>
                </a:spcBef>
                <a:defRPr sz="5000">
                  <a:solidFill>
                    <a:srgbClr val="FFFFFF"/>
                  </a:solidFill>
                  <a:effectLst>
                    <a:outerShdw sx="100000" sy="100000" kx="0" ky="0" algn="b" rotWithShape="0" blurRad="38100" dist="64529" dir="270000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</a:p>
          </p:txBody>
        </p:sp>
        <p:sp>
          <p:nvSpPr>
            <p:cNvPr id="383" name="Line"/>
            <p:cNvSpPr/>
            <p:nvPr/>
          </p:nvSpPr>
          <p:spPr>
            <a:xfrm>
              <a:off x="1883847" y="1610460"/>
              <a:ext cx="7051305" cy="4480559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822960">
                <a:lnSpc>
                  <a:spcPct val="100000"/>
                </a:lnSpc>
                <a:spcBef>
                  <a:spcPts val="0"/>
                </a:spcBef>
                <a:defRPr sz="5000">
                  <a:solidFill>
                    <a:srgbClr val="FFFFFF"/>
                  </a:solidFill>
                  <a:effectLst>
                    <a:outerShdw sx="100000" sy="100000" kx="0" ky="0" algn="b" rotWithShape="0" blurRad="38100" dist="64529" dir="270000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</a:p>
          </p:txBody>
        </p:sp>
        <p:sp>
          <p:nvSpPr>
            <p:cNvPr id="384" name="Line"/>
            <p:cNvSpPr/>
            <p:nvPr/>
          </p:nvSpPr>
          <p:spPr>
            <a:xfrm flipV="1">
              <a:off x="1464379" y="981870"/>
              <a:ext cx="7440949" cy="5189099"/>
            </a:xfrm>
            <a:prstGeom prst="line">
              <a:avLst/>
            </a:prstGeom>
            <a:noFill/>
            <a:ln w="127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91439" tIns="91439" rIns="91439" bIns="91439" numCol="1" anchor="ctr">
              <a:noAutofit/>
            </a:bodyPr>
            <a:lstStyle/>
            <a:p>
              <a:pPr algn="ctr" defTabSz="822960">
                <a:lnSpc>
                  <a:spcPct val="100000"/>
                </a:lnSpc>
                <a:spcBef>
                  <a:spcPts val="0"/>
                </a:spcBef>
                <a:defRPr sz="5000">
                  <a:solidFill>
                    <a:srgbClr val="FFFFFF"/>
                  </a:solidFill>
                  <a:effectLst>
                    <a:outerShdw sx="100000" sy="100000" kx="0" ky="0" algn="b" rotWithShape="0" blurRad="38100" dist="64529" dir="2700000">
                      <a:srgbClr val="000000">
                        <a:alpha val="48275"/>
                      </a:srgbClr>
                    </a:outerShdw>
                  </a:effectLst>
                  <a:latin typeface="Helvetica Neue Light"/>
                  <a:ea typeface="Helvetica Neue Light"/>
                  <a:cs typeface="Helvetica Neue Light"/>
                  <a:sym typeface="Helvetica Neue Light"/>
                </a:defRPr>
              </a:pPr>
            </a:p>
          </p:txBody>
        </p: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Add Your Own Photos"/>
          <p:cNvSpPr txBox="1"/>
          <p:nvPr>
            <p:ph type="title"/>
          </p:nvPr>
        </p:nvSpPr>
        <p:spPr>
          <a:xfrm>
            <a:off x="387745" y="790689"/>
            <a:ext cx="21945601" cy="1727201"/>
          </a:xfrm>
          <a:prstGeom prst="rect">
            <a:avLst/>
          </a:prstGeom>
        </p:spPr>
        <p:txBody>
          <a:bodyPr/>
          <a:lstStyle/>
          <a:p>
            <a:pPr/>
            <a:r>
              <a:t>Add Your Own Photos</a:t>
            </a:r>
          </a:p>
        </p:txBody>
      </p:sp>
      <p:sp>
        <p:nvSpPr>
          <p:cNvPr id="388" name="The MDAS version of Stellarium…"/>
          <p:cNvSpPr txBox="1"/>
          <p:nvPr>
            <p:ph type="body" idx="1"/>
          </p:nvPr>
        </p:nvSpPr>
        <p:spPr>
          <a:xfrm>
            <a:off x="962075" y="3916297"/>
            <a:ext cx="21948577" cy="8483601"/>
          </a:xfrm>
          <a:prstGeom prst="rect">
            <a:avLst/>
          </a:prstGeom>
        </p:spPr>
        <p:txBody>
          <a:bodyPr/>
          <a:lstStyle/>
          <a:p>
            <a:pPr/>
            <a:r>
              <a:t>The MDAS version of Stellarium</a:t>
            </a:r>
          </a:p>
          <a:p>
            <a:pPr lvl="1"/>
            <a:r>
              <a:rPr u="sng">
                <a:hlinkClick r:id="rId2" invalidUrl="" action="" tgtFrame="" tooltip="" history="1" highlightClick="0" endSnd="0"/>
              </a:rPr>
              <a:t>https://youtu.be/WhC3GEwTgmQ</a:t>
            </a:r>
          </a:p>
          <a:p>
            <a:pPr lvl="1"/>
            <a:r>
              <a:t>Must be perfectly square (typically 512x512 pixels)</a:t>
            </a:r>
          </a:p>
          <a:p>
            <a:pPr lvl="1"/>
            <a:r>
              <a:t>Video gives complete examples including scripts, photoshop instructions, etc. </a:t>
            </a:r>
          </a:p>
          <a:p>
            <a:pPr lvl="1"/>
            <a:r>
              <a:t>Easier: just replace the file </a:t>
            </a:r>
          </a:p>
          <a:p>
            <a:pPr/>
            <a:r>
              <a:t>Accepting submissions for an MDAS version to the following google sheet:</a:t>
            </a:r>
          </a:p>
          <a:p>
            <a:pPr lvl="1"/>
            <a:r>
              <a:rPr u="sng">
                <a:hlinkClick r:id="rId3" invalidUrl="" action="" tgtFrame="" tooltip="" history="1" highlightClick="0" endSnd="0"/>
              </a:rPr>
              <a:t>https://tinyurl.com/3ec94byv</a:t>
            </a:r>
          </a:p>
          <a:p>
            <a:pPr lvl="1"/>
            <a:r>
              <a:t>Drive folder: </a:t>
            </a:r>
            <a:r>
              <a:rPr u="sng">
                <a:hlinkClick r:id="rId4" invalidUrl="" action="" tgtFrame="" tooltip="" history="1" highlightClick="0" endSnd="0"/>
              </a:rPr>
              <a:t>https://tinyurl.com/am84x9wt</a:t>
            </a:r>
          </a:p>
        </p:txBody>
      </p:sp>
      <p:sp>
        <p:nvSpPr>
          <p:cNvPr id="389" name="Project"/>
          <p:cNvSpPr/>
          <p:nvPr/>
        </p:nvSpPr>
        <p:spPr>
          <a:xfrm>
            <a:off x="929175" y="630536"/>
            <a:ext cx="3181115" cy="1322211"/>
          </a:xfrm>
          <a:prstGeom prst="roundRect">
            <a:avLst>
              <a:gd name="adj" fmla="val 15000"/>
            </a:avLst>
          </a:prstGeom>
          <a:solidFill>
            <a:srgbClr val="000000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/>
          <a:lstStyle>
            <a:lvl1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r>
              <a:t>Project</a:t>
            </a:r>
          </a:p>
        </p:txBody>
      </p:sp>
      <p:pic>
        <p:nvPicPr>
          <p:cNvPr id="390" name="Screenshot 2026-08-22 at 6.58.00 PM.png" descr="Screenshot 2026-08-22 at 6.58.00 PM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7996161" y="1184695"/>
            <a:ext cx="5755096" cy="520994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Example: M42"/>
          <p:cNvSpPr txBox="1"/>
          <p:nvPr>
            <p:ph type="title"/>
          </p:nvPr>
        </p:nvSpPr>
        <p:spPr>
          <a:xfrm>
            <a:off x="1318807" y="196974"/>
            <a:ext cx="21945601" cy="1727201"/>
          </a:xfrm>
          <a:prstGeom prst="rect">
            <a:avLst/>
          </a:prstGeom>
        </p:spPr>
        <p:txBody>
          <a:bodyPr/>
          <a:lstStyle/>
          <a:p>
            <a:pPr/>
            <a:r>
              <a:t>Example: M42</a:t>
            </a:r>
          </a:p>
        </p:txBody>
      </p:sp>
      <p:sp>
        <p:nvSpPr>
          <p:cNvPr id="393" name="Original:…"/>
          <p:cNvSpPr txBox="1"/>
          <p:nvPr>
            <p:ph type="body" idx="21"/>
          </p:nvPr>
        </p:nvSpPr>
        <p:spPr>
          <a:xfrm>
            <a:off x="-1847150" y="2808717"/>
            <a:ext cx="21945603" cy="832613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 defTabSz="412750">
              <a:defRPr spc="-22" sz="2200"/>
            </a:pPr>
            <a:r>
              <a:t>Original:</a:t>
            </a:r>
          </a:p>
          <a:p>
            <a:pPr defTabSz="412750">
              <a:defRPr spc="-22" sz="2200"/>
            </a:pPr>
            <a:r>
              <a:t>1024x1024 PNG</a:t>
            </a:r>
          </a:p>
        </p:txBody>
      </p:sp>
      <p:pic>
        <p:nvPicPr>
          <p:cNvPr id="394" name="m42original.png" descr="m42original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1905" y="2682713"/>
            <a:ext cx="5656358" cy="5656358"/>
          </a:xfrm>
          <a:prstGeom prst="rect">
            <a:avLst/>
          </a:prstGeom>
          <a:ln w="12700">
            <a:miter lim="400000"/>
          </a:ln>
        </p:spPr>
      </p:pic>
      <p:pic>
        <p:nvPicPr>
          <p:cNvPr id="395" name="Screenshot 2026-08-18 at 12.17.00 PM.png" descr="Screenshot 2026-08-18 at 12.17.00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2843514" y="2068799"/>
            <a:ext cx="10240446" cy="6926775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eVscope-20230219-070002.jpeg" descr="eVscope-20230219-070002.jpe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5912641" y="6586517"/>
            <a:ext cx="6875331" cy="6875331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My Photo:…"/>
          <p:cNvSpPr txBox="1"/>
          <p:nvPr/>
        </p:nvSpPr>
        <p:spPr>
          <a:xfrm>
            <a:off x="10847720" y="10998516"/>
            <a:ext cx="6853237" cy="83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My Photo:</a:t>
            </a: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2800x2800 JPG</a:t>
            </a: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1024x1024 PNG</a:t>
            </a:r>
          </a:p>
        </p:txBody>
      </p:sp>
      <p:sp>
        <p:nvSpPr>
          <p:cNvPr id="398" name="Replace original with my photo…"/>
          <p:cNvSpPr txBox="1"/>
          <p:nvPr/>
        </p:nvSpPr>
        <p:spPr>
          <a:xfrm>
            <a:off x="15081321" y="9097553"/>
            <a:ext cx="6853238" cy="83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Replace original with my photo</a:t>
            </a: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1024x1024 PNG</a:t>
            </a:r>
          </a:p>
        </p:txBody>
      </p:sp>
      <p:sp>
        <p:nvSpPr>
          <p:cNvPr id="399" name="Arrow 7"/>
          <p:cNvSpPr/>
          <p:nvPr/>
        </p:nvSpPr>
        <p:spPr>
          <a:xfrm rot="9179727">
            <a:off x="8139556" y="4841830"/>
            <a:ext cx="1097660" cy="140467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367" y="0"/>
                </a:moveTo>
                <a:lnTo>
                  <a:pt x="0" y="7818"/>
                </a:lnTo>
                <a:lnTo>
                  <a:pt x="4127" y="7818"/>
                </a:lnTo>
                <a:cubicBezTo>
                  <a:pt x="4127" y="7860"/>
                  <a:pt x="4125" y="7904"/>
                  <a:pt x="4125" y="7946"/>
                </a:cubicBezTo>
                <a:cubicBezTo>
                  <a:pt x="4125" y="15487"/>
                  <a:pt x="11948" y="21600"/>
                  <a:pt x="21598" y="21600"/>
                </a:cubicBezTo>
                <a:cubicBezTo>
                  <a:pt x="21598" y="21600"/>
                  <a:pt x="21600" y="21600"/>
                  <a:pt x="21600" y="21600"/>
                </a:cubicBezTo>
                <a:lnTo>
                  <a:pt x="21600" y="16556"/>
                </a:lnTo>
                <a:cubicBezTo>
                  <a:pt x="21600" y="16556"/>
                  <a:pt x="21598" y="16556"/>
                  <a:pt x="21598" y="16556"/>
                </a:cubicBezTo>
                <a:cubicBezTo>
                  <a:pt x="15512" y="16556"/>
                  <a:pt x="10578" y="12702"/>
                  <a:pt x="10578" y="7946"/>
                </a:cubicBezTo>
                <a:cubicBezTo>
                  <a:pt x="10578" y="7903"/>
                  <a:pt x="10582" y="7860"/>
                  <a:pt x="10582" y="7818"/>
                </a:cubicBezTo>
                <a:lnTo>
                  <a:pt x="14736" y="7818"/>
                </a:lnTo>
                <a:lnTo>
                  <a:pt x="7367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400" name="Arrow 7"/>
          <p:cNvSpPr/>
          <p:nvPr/>
        </p:nvSpPr>
        <p:spPr>
          <a:xfrm flipH="1" rot="685294">
            <a:off x="15582064" y="9707141"/>
            <a:ext cx="2498833" cy="31977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7367" y="0"/>
                </a:moveTo>
                <a:lnTo>
                  <a:pt x="0" y="7818"/>
                </a:lnTo>
                <a:lnTo>
                  <a:pt x="4127" y="7818"/>
                </a:lnTo>
                <a:cubicBezTo>
                  <a:pt x="4127" y="7860"/>
                  <a:pt x="4125" y="7904"/>
                  <a:pt x="4125" y="7946"/>
                </a:cubicBezTo>
                <a:cubicBezTo>
                  <a:pt x="4125" y="15487"/>
                  <a:pt x="11948" y="21600"/>
                  <a:pt x="21598" y="21600"/>
                </a:cubicBezTo>
                <a:cubicBezTo>
                  <a:pt x="21598" y="21600"/>
                  <a:pt x="21600" y="21600"/>
                  <a:pt x="21600" y="21600"/>
                </a:cubicBezTo>
                <a:lnTo>
                  <a:pt x="21600" y="16556"/>
                </a:lnTo>
                <a:cubicBezTo>
                  <a:pt x="21600" y="16556"/>
                  <a:pt x="21598" y="16556"/>
                  <a:pt x="21598" y="16556"/>
                </a:cubicBezTo>
                <a:cubicBezTo>
                  <a:pt x="15512" y="16556"/>
                  <a:pt x="10578" y="12702"/>
                  <a:pt x="10578" y="7946"/>
                </a:cubicBezTo>
                <a:cubicBezTo>
                  <a:pt x="10578" y="7903"/>
                  <a:pt x="10582" y="7860"/>
                  <a:pt x="10582" y="7818"/>
                </a:cubicBezTo>
                <a:lnTo>
                  <a:pt x="14736" y="7818"/>
                </a:lnTo>
                <a:lnTo>
                  <a:pt x="7367" y="0"/>
                </a:ln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Graphik"/>
                <a:ea typeface="Graphik"/>
                <a:cs typeface="Graphik"/>
                <a:sym typeface="Graphik"/>
              </a:defRPr>
            </a:pPr>
          </a:p>
        </p:txBody>
      </p:sp>
      <p:sp>
        <p:nvSpPr>
          <p:cNvPr id="401" name="Convert with Graphicconverter / Photoshop…"/>
          <p:cNvSpPr txBox="1"/>
          <p:nvPr/>
        </p:nvSpPr>
        <p:spPr>
          <a:xfrm>
            <a:off x="16622752" y="11913965"/>
            <a:ext cx="6853238" cy="8326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Convert with Graphicconverter / Photoshop</a:t>
            </a: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</a:p>
          <a:p>
            <a:pPr algn="ctr" defTabSz="330200">
              <a:lnSpc>
                <a:spcPct val="100000"/>
              </a:lnSpc>
              <a:spcBef>
                <a:spcPts val="0"/>
              </a:spcBef>
              <a:defRPr spc="-17" sz="1760">
                <a:latin typeface="Graphik Semibold"/>
                <a:ea typeface="Graphik Semibold"/>
                <a:cs typeface="Graphik Semibold"/>
                <a:sym typeface="Graphik Semibold"/>
              </a:defRPr>
            </a:pPr>
            <a:r>
              <a:t>1024x1024 PNG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Slide Tit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4" name="Slide bullet text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05" name="Slide Subtitle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