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67968" y="211328"/>
            <a:ext cx="10468865" cy="2535937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defTabSz="455168">
              <a:defRPr sz="7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267968" y="2942336"/>
            <a:ext cx="10468865" cy="5738369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marL="769687" indent="-414087" defTabSz="455168">
              <a:spcBef>
                <a:spcPts val="2900"/>
              </a:spcBef>
              <a:buSzPct val="43000"/>
              <a:buBlip>
                <a:blip r:embed="rId3"/>
              </a:buBlip>
              <a:defRPr sz="3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  <a:lvl2pPr marL="1201487" indent="-414087" defTabSz="455168">
              <a:spcBef>
                <a:spcPts val="2900"/>
              </a:spcBef>
              <a:buSzPct val="43000"/>
              <a:buBlip>
                <a:blip r:embed="rId3"/>
              </a:buBlip>
              <a:defRPr sz="3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2pPr>
            <a:lvl3pPr marL="1620587" indent="-414087" defTabSz="455168">
              <a:spcBef>
                <a:spcPts val="2900"/>
              </a:spcBef>
              <a:buSzPct val="43000"/>
              <a:buBlip>
                <a:blip r:embed="rId3"/>
              </a:buBlip>
              <a:defRPr sz="3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3pPr>
            <a:lvl4pPr marL="2065087" indent="-414087" defTabSz="455168">
              <a:spcBef>
                <a:spcPts val="2900"/>
              </a:spcBef>
              <a:buSzPct val="43000"/>
              <a:buBlip>
                <a:blip r:embed="rId3"/>
              </a:buBlip>
              <a:defRPr sz="3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4pPr>
            <a:lvl5pPr marL="2522287" indent="-414087" defTabSz="455168">
              <a:spcBef>
                <a:spcPts val="2900"/>
              </a:spcBef>
              <a:buSzPct val="43000"/>
              <a:buBlip>
                <a:blip r:embed="rId3"/>
              </a:buBlip>
              <a:defRPr sz="3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53814" y="9294522"/>
            <a:ext cx="301313" cy="361543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455168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tellar Evolution Slide"/>
          <p:cNvSpPr txBox="1"/>
          <p:nvPr/>
        </p:nvSpPr>
        <p:spPr>
          <a:xfrm>
            <a:off x="5093546" y="8886613"/>
            <a:ext cx="2945357" cy="67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i="1" sz="2200"/>
              <a:t>Stellar</a:t>
            </a:r>
            <a:r>
              <a:t> </a:t>
            </a:r>
            <a:r>
              <a:rPr i="1" sz="2200"/>
              <a:t>Evolution Slide </a:t>
            </a:r>
          </a:p>
        </p:txBody>
      </p:sp>
      <p:pic>
        <p:nvPicPr>
          <p:cNvPr id="127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866986"/>
            <a:ext cx="916659" cy="1657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 Text"/>
          <p:cNvSpPr txBox="1"/>
          <p:nvPr>
            <p:ph type="title"/>
          </p:nvPr>
        </p:nvSpPr>
        <p:spPr>
          <a:xfrm>
            <a:off x="1733973" y="541866"/>
            <a:ext cx="10295468" cy="227584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R="57799" algn="l" defTabSz="1300480">
              <a:defRPr sz="6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xfrm>
            <a:off x="975359" y="2817706"/>
            <a:ext cx="11054082" cy="6935895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12127" marR="130047" indent="-471487" defTabSz="130048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85643" marR="130047" indent="-387803" defTabSz="130048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278889" marR="130047" indent="-323850" defTabSz="1300480">
              <a:spcBef>
                <a:spcPts val="8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732279" marR="130047" indent="-320039" defTabSz="130048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189479" marR="130047" indent="-320039" defTabSz="130048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6921358" y="10042595"/>
            <a:ext cx="588999" cy="677899"/>
          </a:xfrm>
          <a:prstGeom prst="rect">
            <a:avLst/>
          </a:prstGeom>
        </p:spPr>
        <p:txBody>
          <a:bodyPr lIns="72248" tIns="72248" rIns="72248" bIns="72248"/>
          <a:lstStyle>
            <a:lvl1pPr defTabSz="650240">
              <a:defRPr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xfrm>
            <a:off x="1264355" y="252870"/>
            <a:ext cx="10476090" cy="24384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577991">
              <a:defRPr sz="7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idx="1"/>
          </p:nvPr>
        </p:nvSpPr>
        <p:spPr>
          <a:xfrm>
            <a:off x="1264355" y="2763519"/>
            <a:ext cx="10476090" cy="5725726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851465" indent="-597465" defTabSz="577991">
              <a:spcBef>
                <a:spcPts val="2200"/>
              </a:spcBef>
              <a:buSzPct val="171000"/>
              <a:defRPr sz="3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94365" indent="-597465" defTabSz="577991">
              <a:spcBef>
                <a:spcPts val="2200"/>
              </a:spcBef>
              <a:buSzPct val="171000"/>
              <a:defRPr sz="3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37265" indent="-597465" defTabSz="577991">
              <a:spcBef>
                <a:spcPts val="2200"/>
              </a:spcBef>
              <a:buSzPct val="171000"/>
              <a:defRPr sz="3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92865" indent="-597465" defTabSz="577991">
              <a:spcBef>
                <a:spcPts val="2200"/>
              </a:spcBef>
              <a:buSzPct val="171000"/>
              <a:defRPr sz="3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35765" indent="-597465" defTabSz="577991">
              <a:spcBef>
                <a:spcPts val="2200"/>
              </a:spcBef>
              <a:buSzPct val="171000"/>
              <a:defRPr sz="3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6331232" y="9283982"/>
            <a:ext cx="324274" cy="349674"/>
          </a:xfrm>
          <a:prstGeom prst="rect">
            <a:avLst/>
          </a:prstGeom>
        </p:spPr>
        <p:txBody>
          <a:bodyPr lIns="54186" tIns="54186" rIns="54186" bIns="54186"/>
          <a:lstStyle>
            <a:lvl1pPr defTabSz="57799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stronomyteacher.com/astronomyteachercom/astronomy-education-worksho/~PAGEID~F100274063054E8BB8EC" TargetMode="External"/><Relationship Id="rId3" Type="http://schemas.openxmlformats.org/officeDocument/2006/relationships/hyperlink" Target="http://www.cccoe.net/stars" TargetMode="External"/><Relationship Id="rId4" Type="http://schemas.openxmlformats.org/officeDocument/2006/relationships/hyperlink" Target="http://paulbourke.net/dome/faq/" TargetMode="External"/><Relationship Id="rId5" Type="http://schemas.openxmlformats.org/officeDocument/2006/relationships/hyperlink" Target="https://amzn.to/3tpkwy5" TargetMode="External"/><Relationship Id="rId6" Type="http://schemas.openxmlformats.org/officeDocument/2006/relationships/hyperlink" Target="http://www.astronomyteacher.com/astronomyteachercom/astronomy-education-worksho/~PAGEID~D9AAFDB571144761A172" TargetMode="External"/><Relationship Id="rId7" Type="http://schemas.openxmlformats.org/officeDocument/2006/relationships/hyperlink" Target="https://www.planetarium-activities.org/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stronomyTeacher.com" TargetMode="External"/><Relationship Id="rId3" Type="http://schemas.openxmlformats.org/officeDocument/2006/relationships/hyperlink" Target="https://www.jpl.nasa.gov/edu/teach/" TargetMode="External"/><Relationship Id="rId4" Type="http://schemas.openxmlformats.org/officeDocument/2006/relationships/hyperlink" Target="https://noirlab.edu/public/education/" TargetMode="External"/><Relationship Id="rId5" Type="http://schemas.openxmlformats.org/officeDocument/2006/relationships/hyperlink" Target="https://www.classroomastronomer.com/" TargetMode="External"/><Relationship Id="rId6" Type="http://schemas.openxmlformats.org/officeDocument/2006/relationships/hyperlink" Target="https://myasp.astrosociety.org/product/DV122/the-universe-at-your-fingertips-20-dvd-rom?fbclid=IwAR3PBF1Ik8Z6eV0N6BVGq-vorVABxu1si1vypc4aVggzl0B33Xia4v8BRnY" TargetMode="External"/><Relationship Id="rId7" Type="http://schemas.openxmlformats.org/officeDocument/2006/relationships/hyperlink" Target="http://rubineducation.org/educators" TargetMode="External"/><Relationship Id="rId8" Type="http://schemas.openxmlformats.org/officeDocument/2006/relationships/hyperlink" Target="https://businesscostsaver.co.uk/astronomy-guide/" TargetMode="External"/><Relationship Id="rId9" Type="http://schemas.openxmlformats.org/officeDocument/2006/relationships/hyperlink" Target="http://www.caperteam.com/" TargetMode="External"/><Relationship Id="rId10" Type="http://schemas.openxmlformats.org/officeDocument/2006/relationships/hyperlink" Target="https://nightsky.jpl.nasa.gov/index.cfm" TargetMode="External"/><Relationship Id="rId11" Type="http://schemas.openxmlformats.org/officeDocument/2006/relationships/hyperlink" Target="http://www.astrosociety.org/education/resources/naep.html#1" TargetMode="External"/><Relationship Id="rId12" Type="http://schemas.openxmlformats.org/officeDocument/2006/relationships/hyperlink" Target="http://www.aas.org/" TargetMode="External"/><Relationship Id="rId13" Type="http://schemas.openxmlformats.org/officeDocument/2006/relationships/hyperlink" Target="http://aer.aas.org/" TargetMode="External"/><Relationship Id="rId14" Type="http://schemas.openxmlformats.org/officeDocument/2006/relationships/hyperlink" Target="http://www.astroed.org/" TargetMode="External"/><Relationship Id="rId15" Type="http://schemas.openxmlformats.org/officeDocument/2006/relationships/hyperlink" Target="http://www.seti.org/about-us" TargetMode="External"/><Relationship Id="rId16" Type="http://schemas.openxmlformats.org/officeDocument/2006/relationships/hyperlink" Target="http://mcdonaldobservatory.org/teachers/profdev/" TargetMode="External"/><Relationship Id="rId17" Type="http://schemas.openxmlformats.org/officeDocument/2006/relationships/hyperlink" Target="http://www.planetary.org/" TargetMode="External"/><Relationship Id="rId18" Type="http://schemas.openxmlformats.org/officeDocument/2006/relationships/hyperlink" Target="http://www.sciencebuddies.org/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stronomyteacher.com/astronomyteachercom/astronomy-education-worksho/~PAGEID~B8373689CAAB4923A5E2" TargetMode="External"/><Relationship Id="rId3" Type="http://schemas.openxmlformats.org/officeDocument/2006/relationships/hyperlink" Target="http://www.astronomyteacher.com/astronomyteachercom/astronomy-education-worksho/~PAGEID~D308583EFA0044F08463" TargetMode="External"/><Relationship Id="rId4" Type="http://schemas.openxmlformats.org/officeDocument/2006/relationships/hyperlink" Target="https://www.zooniverse.org/projects/zookeeper/galaxy-zoo/classify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stronomyTeacher.com" TargetMode="External"/><Relationship Id="rId3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Relationship Id="rId3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stronomyteacher.com" TargetMode="External"/><Relationship Id="rId3" Type="http://schemas.openxmlformats.org/officeDocument/2006/relationships/hyperlink" Target="mailto:jeff@astronomyteacher.com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stronomyteacher.com/astronomyteachercom/astronomy-education-worksho/~PAGEID~9DCCC31AC6404CEB882D" TargetMode="External"/><Relationship Id="rId3" Type="http://schemas.openxmlformats.org/officeDocument/2006/relationships/hyperlink" Target="http://www.astronomyteacher.com/astronomyteachercom/astronomy-education-worksho/~PAGEID~F39E235644DB4B4C9513" TargetMode="External"/><Relationship Id="rId4" Type="http://schemas.openxmlformats.org/officeDocument/2006/relationships/hyperlink" Target="http://www.astronomyteacher.com/astronomyteachercom/astronomy-education-worksho/~PAGEID~9DA6F8CB74D945798ADE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jpeg"/><Relationship Id="rId3" Type="http://schemas.openxmlformats.org/officeDocument/2006/relationships/image" Target="../media/image3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stronomyteacher.com/astronomyteachercom/astronomy-education-worksho/~PAGEID~58EC99BBD4664B2681BD" TargetMode="External"/><Relationship Id="rId3" Type="http://schemas.openxmlformats.org/officeDocument/2006/relationships/hyperlink" Target="http://www.astronomyteacher.com/astronomyteachercom/astronomy-education-worksho/~PAGEID~78D0C3C3494B4F209787" TargetMode="External"/><Relationship Id="rId4" Type="http://schemas.openxmlformats.org/officeDocument/2006/relationships/hyperlink" Target="https://www.vernier.com/product/light-sensor/" TargetMode="External"/><Relationship Id="rId5" Type="http://schemas.openxmlformats.org/officeDocument/2006/relationships/hyperlink" Target="https://www.vernier.com/product/golink/?attribute_pa_option=single-interface" TargetMode="External"/><Relationship Id="rId6" Type="http://schemas.openxmlformats.org/officeDocument/2006/relationships/hyperlink" Target="https://www.timeanddate.com/eclipse/solar/2023-october-14" TargetMode="External"/><Relationship Id="rId7" Type="http://schemas.openxmlformats.org/officeDocument/2006/relationships/hyperlink" Target="https://www.timeanddate.com/eclipse/solar/2024-april-8" TargetMode="External"/><Relationship Id="rId8" Type="http://schemas.openxmlformats.org/officeDocument/2006/relationships/hyperlink" Target="http://www.astronomyteacher.com/astronomyteachercom/astronomy-education-worksho/~PAGEID~E1EC5CC026774022BC07" TargetMode="External"/><Relationship Id="rId9" Type="http://schemas.openxmlformats.org/officeDocument/2006/relationships/hyperlink" Target="http://www.astronomyteacher.com/astronomyteachercom/astronomy-education-worksho/~PAGEID~FFC5B7D3B46848F7A3C3" TargetMode="External"/><Relationship Id="rId10" Type="http://schemas.openxmlformats.org/officeDocument/2006/relationships/hyperlink" Target="http://www.astronomyteacher.com/astronomyteachercom/astronomy-education-worksho/~PAGEID~84CD4438079244F8A33E" TargetMode="External"/><Relationship Id="rId11" Type="http://schemas.openxmlformats.org/officeDocument/2006/relationships/hyperlink" Target="http://www.astronomyteacher.com/astronomyteachercom/astronomy-education-worksho/~PAGEID~C2BCEEB93D9144D5A34D" TargetMode="External"/><Relationship Id="rId12" Type="http://schemas.openxmlformats.org/officeDocument/2006/relationships/hyperlink" Target="http://www.astronomyteacher.com/astronomyteachercom/astronomy-education-worksho/~PAGEID~BD2C0485496944A6A62C" TargetMode="External"/><Relationship Id="rId13" Type="http://schemas.openxmlformats.org/officeDocument/2006/relationships/hyperlink" Target="http://www.astronomyteacher.com/astronomyteachercom/astronomy-education-worksho/~PAGEID~BEC87B7F180645D1AF7E" TargetMode="External"/><Relationship Id="rId14" Type="http://schemas.openxmlformats.org/officeDocument/2006/relationships/hyperlink" Target="http://www.astronomyteacher.com/astronomyteachercom/astronomy-education-worksho/~PAGEID~6E387C81CFF842858A7E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stellarium.org/" TargetMode="External"/><Relationship Id="rId3" Type="http://schemas.openxmlformats.org/officeDocument/2006/relationships/hyperlink" Target="http://www.astronomyteacher.com/astronomyteachercom/astronomy-education-worksho/~PAGEID~01CC33EE86EE497DB6BB" TargetMode="External"/><Relationship Id="rId4" Type="http://schemas.openxmlformats.org/officeDocument/2006/relationships/hyperlink" Target="http://www.astronomyteacher.com/astronomyteachercom/astronomy-education-worksho/~PAGEID~9984C09A0AC24BFA9839" TargetMode="External"/><Relationship Id="rId5" Type="http://schemas.openxmlformats.org/officeDocument/2006/relationships/hyperlink" Target="https://celestia.space/" TargetMode="External"/><Relationship Id="rId6" Type="http://schemas.openxmlformats.org/officeDocument/2006/relationships/hyperlink" Target="https://apps.apple.com/us/app/skyview-lite/id413936865" TargetMode="External"/><Relationship Id="rId7" Type="http://schemas.openxmlformats.org/officeDocument/2006/relationships/hyperlink" Target="https://www.astro.louisville.edu/software/astroimagej/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ntroductory Astronomy Workshop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t>Introductory Astronomy Workshop</a:t>
            </a:r>
          </a:p>
        </p:txBody>
      </p:sp>
      <p:sp>
        <p:nvSpPr>
          <p:cNvPr id="149" name="Sharing activities from…"/>
          <p:cNvSpPr txBox="1"/>
          <p:nvPr>
            <p:ph type="subTitle" sz="quarter" idx="1"/>
          </p:nvPr>
        </p:nvSpPr>
        <p:spPr>
          <a:xfrm>
            <a:off x="800100" y="6870700"/>
            <a:ext cx="8004969" cy="1130300"/>
          </a:xfrm>
          <a:prstGeom prst="rect">
            <a:avLst/>
          </a:prstGeom>
        </p:spPr>
        <p:txBody>
          <a:bodyPr/>
          <a:lstStyle/>
          <a:p>
            <a:pPr defTabSz="508254">
              <a:defRPr sz="3218"/>
            </a:pPr>
            <a:r>
              <a:t>Sharing activities from</a:t>
            </a:r>
          </a:p>
          <a:p>
            <a:pPr defTabSz="508254">
              <a:defRPr sz="3218"/>
            </a:pPr>
            <a:r>
              <a:t>Jeffery “Space is My Middle Name” Adkins</a:t>
            </a:r>
          </a:p>
        </p:txBody>
      </p:sp>
      <p:pic>
        <p:nvPicPr>
          <p:cNvPr id="150" name="sticker.png" descr="stick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97491" y="5109716"/>
            <a:ext cx="3302001" cy="330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1F39BF42-8634-4F1B-AACC-1EC5C17B507E.jpeg" descr="1F39BF42-8634-4F1B-AACC-1EC5C17B507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43" y="1202779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ine"/>
          <p:cNvSpPr/>
          <p:nvPr/>
        </p:nvSpPr>
        <p:spPr>
          <a:xfrm flipV="1">
            <a:off x="8098879" y="3812133"/>
            <a:ext cx="162273" cy="3636963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4" name="Northernmost…"/>
          <p:cNvSpPr txBox="1"/>
          <p:nvPr/>
        </p:nvSpPr>
        <p:spPr>
          <a:xfrm>
            <a:off x="4329796" y="3898510"/>
            <a:ext cx="2731923" cy="119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Northernmost</a:t>
            </a:r>
          </a:p>
          <a:p>
            <a:pPr/>
            <a:r>
              <a:t>Sunrise</a:t>
            </a:r>
          </a:p>
          <a:p>
            <a:pPr/>
            <a:r>
              <a:t>(Summer solstice)</a:t>
            </a:r>
          </a:p>
        </p:txBody>
      </p:sp>
      <p:sp>
        <p:nvSpPr>
          <p:cNvPr id="185" name="Southernmost…"/>
          <p:cNvSpPr txBox="1"/>
          <p:nvPr/>
        </p:nvSpPr>
        <p:spPr>
          <a:xfrm>
            <a:off x="8894165" y="5776570"/>
            <a:ext cx="2455470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Southernmost</a:t>
            </a:r>
          </a:p>
          <a:p>
            <a:pPr/>
            <a:r>
              <a:t>Sunrise</a:t>
            </a:r>
          </a:p>
          <a:p>
            <a:pPr/>
            <a:r>
              <a:t>(Winter solstice)</a:t>
            </a:r>
          </a:p>
        </p:txBody>
      </p:sp>
      <p:sp>
        <p:nvSpPr>
          <p:cNvPr id="186" name="Autumnal Equinox"/>
          <p:cNvSpPr txBox="1"/>
          <p:nvPr/>
        </p:nvSpPr>
        <p:spPr>
          <a:xfrm>
            <a:off x="8741460" y="4455770"/>
            <a:ext cx="2760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Autumnal Equinox</a:t>
            </a:r>
          </a:p>
        </p:txBody>
      </p:sp>
      <p:sp>
        <p:nvSpPr>
          <p:cNvPr id="187" name="Vernal Equinox"/>
          <p:cNvSpPr txBox="1"/>
          <p:nvPr/>
        </p:nvSpPr>
        <p:spPr>
          <a:xfrm>
            <a:off x="5234686" y="6424270"/>
            <a:ext cx="228142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Vernal Equinox</a:t>
            </a:r>
          </a:p>
        </p:txBody>
      </p:sp>
      <p:sp>
        <p:nvSpPr>
          <p:cNvPr id="188" name="Due East"/>
          <p:cNvSpPr txBox="1"/>
          <p:nvPr/>
        </p:nvSpPr>
        <p:spPr>
          <a:xfrm>
            <a:off x="7468002" y="7427570"/>
            <a:ext cx="142402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Due East</a:t>
            </a:r>
          </a:p>
        </p:txBody>
      </p:sp>
      <p:sp>
        <p:nvSpPr>
          <p:cNvPr id="189" name="Line"/>
          <p:cNvSpPr/>
          <p:nvPr/>
        </p:nvSpPr>
        <p:spPr>
          <a:xfrm>
            <a:off x="7568551" y="6723101"/>
            <a:ext cx="465203" cy="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" name="Line"/>
          <p:cNvSpPr/>
          <p:nvPr/>
        </p:nvSpPr>
        <p:spPr>
          <a:xfrm flipH="1" flipV="1">
            <a:off x="9007536" y="6214059"/>
            <a:ext cx="460418" cy="32145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" name="Line"/>
          <p:cNvSpPr/>
          <p:nvPr/>
        </p:nvSpPr>
        <p:spPr>
          <a:xfrm flipH="1">
            <a:off x="8248589" y="4885949"/>
            <a:ext cx="1009220" cy="621996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Line"/>
          <p:cNvSpPr/>
          <p:nvPr/>
        </p:nvSpPr>
        <p:spPr>
          <a:xfrm>
            <a:off x="6601623" y="4576883"/>
            <a:ext cx="657138" cy="199934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3. Build a Planetari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3. Build a Planetarium</a:t>
            </a:r>
          </a:p>
        </p:txBody>
      </p:sp>
      <p:sp>
        <p:nvSpPr>
          <p:cNvPr id="195" name="How to build a classroom planetari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i="1" sz="2140">
                <a:latin typeface="Optima"/>
                <a:ea typeface="Optima"/>
                <a:cs typeface="Optima"/>
                <a:sym typeface="Optima"/>
              </a:defRPr>
            </a:pPr>
            <a:r>
              <a:t>How to build a classroom planetarium </a:t>
            </a:r>
            <a:endParaRPr b="0" i="0"/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solidFill>
                  <a:srgbClr val="FF26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***ACTIVITY (easy): </a:t>
            </a:r>
            <a:r>
              <a:rPr b="1" u="sng">
                <a:uFill>
                  <a:solidFill>
                    <a:srgbClr val="2E1D00"/>
                  </a:solidFill>
                </a:uFill>
                <a:hlinkClick r:id="rId2" invalidUrl="" action="" tgtFrame="" tooltip="" history="1" highlightClick="0" endSnd="0"/>
              </a:rPr>
              <a:t>A QUICK AND EASY 1 FREQUENCY PLANETARIUM DOME</a:t>
            </a:r>
            <a:r>
              <a:t> (requires scissors, tape/stapler, something round to trace)</a:t>
            </a: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BUILD A 2F DOME (challenging):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3" invalidUrl="" action="" tgtFrame="" tooltip="" history="1" highlightClick="0" endSnd="0"/>
              </a:rPr>
              <a:t>http://www.cccoe.net/stars </a:t>
            </a: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MAKE A PROJECTOR (advanced):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4" invalidUrl="" action="" tgtFrame="" tooltip="" history="1" highlightClick="0" endSnd="0"/>
              </a:rPr>
              <a:t>http://paulbourke.net/dome/faq/</a:t>
            </a: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BUY A PROJECTOR Projectors: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5" invalidUrl="" action="" tgtFrame="" tooltip="" history="1" highlightClick="0" endSnd="0"/>
              </a:rPr>
              <a:t>https://amzn.to/3tpkwy5</a:t>
            </a: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SO NOW YOU HAVE A PLANETARIUM…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6" invalidUrl="" action="" tgtFrame="" tooltip="" history="1" highlightClick="0" endSnd="0"/>
              </a:rPr>
              <a:t>What do you do with it?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Azimuth lab (like with Stellarium)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Seasonal changes 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Design a stonehenge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Scale model solar system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Latitude effects on the sky (North Pole, Equator, etc.)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Basic navigation (altitude of north star = latitude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Altitude lab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Maximum elongation of Venus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Plot the orbit of Mars (like with Stellarium)</a:t>
            </a:r>
          </a:p>
          <a:p>
            <a:pPr lvl="1" marL="9144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sz="2140">
                <a:latin typeface="Optima"/>
                <a:ea typeface="Optima"/>
                <a:cs typeface="Optima"/>
                <a:sym typeface="Optima"/>
              </a:defRPr>
            </a:pPr>
            <a:r>
              <a:t>Planet mysteries</a:t>
            </a: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6"/>
              <a:defRPr b="1" sz="2140" u="sng">
                <a:solidFill>
                  <a:srgbClr val="2E1D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7" invalidUrl="" action="" tgtFrame="" tooltip="" history="1" highlightClick="0" endSnd="0"/>
              </a:rPr>
              <a:t>Planetarium activities for Student Success (PASS)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22-12-05 at 12.08.09 AM.png" descr="Screen Shot 2022-12-05 at 12.08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956" y="533913"/>
            <a:ext cx="13116996" cy="8258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22-12-05 at 12.13.02 AM.png" descr="Screen Shot 2022-12-05 at 12.13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890" y="7894846"/>
            <a:ext cx="3810001" cy="87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reen Shot 2022-12-05 at 12.12.58 AM.png" descr="Screen Shot 2022-12-05 at 12.12.5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9927" y="6314337"/>
            <a:ext cx="2250428" cy="1107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 Shot 2022-12-05 at 12.12.54 AM.png" descr="Screen Shot 2022-12-05 at 12.12.54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4416" y="4246019"/>
            <a:ext cx="2181449" cy="1734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 Shot 2022-12-05 at 12.12.50 AM.png" descr="Screen Shot 2022-12-05 at 12.12.50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6603" y="2229194"/>
            <a:ext cx="1637076" cy="135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 Shot 2022-12-05 at 12.12.45 AM.png" descr="Screen Shot 2022-12-05 at 12.12.45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1330" y="540829"/>
            <a:ext cx="1307622" cy="121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 Shot 2022-12-05 at 12.13.29 AM.png" descr="Screen Shot 2022-12-05 at 12.13.29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76110" y="1591669"/>
            <a:ext cx="2603501" cy="204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1. Cut out 15 circles the same size."/>
          <p:cNvSpPr txBox="1"/>
          <p:nvPr/>
        </p:nvSpPr>
        <p:spPr>
          <a:xfrm>
            <a:off x="3495190" y="918343"/>
            <a:ext cx="51605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1. Cut out 15 circles the same size.</a:t>
            </a:r>
          </a:p>
        </p:txBody>
      </p:sp>
      <p:sp>
        <p:nvSpPr>
          <p:cNvPr id="206" name="2. Fold each into equilateral triangles."/>
          <p:cNvSpPr txBox="1"/>
          <p:nvPr/>
        </p:nvSpPr>
        <p:spPr>
          <a:xfrm>
            <a:off x="3525581" y="2675931"/>
            <a:ext cx="555955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2. Fold each into equilateral triangles.</a:t>
            </a:r>
          </a:p>
        </p:txBody>
      </p:sp>
      <p:sp>
        <p:nvSpPr>
          <p:cNvPr id="207" name="3. Connect 5 together via the flaps leaving the 6th space empty."/>
          <p:cNvSpPr txBox="1"/>
          <p:nvPr/>
        </p:nvSpPr>
        <p:spPr>
          <a:xfrm>
            <a:off x="3922115" y="4698555"/>
            <a:ext cx="516057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3. Connect 5 together via the flaps leaving the 6th space empty.</a:t>
            </a:r>
          </a:p>
        </p:txBody>
      </p:sp>
      <p:sp>
        <p:nvSpPr>
          <p:cNvPr id="208" name="4. Close the gap and make a cap."/>
          <p:cNvSpPr txBox="1"/>
          <p:nvPr/>
        </p:nvSpPr>
        <p:spPr>
          <a:xfrm>
            <a:off x="3954543" y="6480850"/>
            <a:ext cx="51605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4. Close the gap and make a cap.</a:t>
            </a:r>
          </a:p>
        </p:txBody>
      </p:sp>
      <p:sp>
        <p:nvSpPr>
          <p:cNvPr id="209" name="5. Connect 10 in a row alternating up and down. Connect ends to make a ring."/>
          <p:cNvSpPr txBox="1"/>
          <p:nvPr/>
        </p:nvSpPr>
        <p:spPr>
          <a:xfrm>
            <a:off x="3922115" y="8478766"/>
            <a:ext cx="5160570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5. Connect 10 in a row alternating up and down. Connect ends to make a ring.</a:t>
            </a:r>
          </a:p>
        </p:txBody>
      </p:sp>
      <p:sp>
        <p:nvSpPr>
          <p:cNvPr id="210" name="6. Put the cap on the ring and you’re done!"/>
          <p:cNvSpPr txBox="1"/>
          <p:nvPr/>
        </p:nvSpPr>
        <p:spPr>
          <a:xfrm>
            <a:off x="9868217" y="3816006"/>
            <a:ext cx="3036013" cy="119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6. Put the cap on the ring and you’re done!</a:t>
            </a:r>
          </a:p>
        </p:txBody>
      </p:sp>
      <p:sp>
        <p:nvSpPr>
          <p:cNvPr id="211" name="Line"/>
          <p:cNvSpPr/>
          <p:nvPr/>
        </p:nvSpPr>
        <p:spPr>
          <a:xfrm>
            <a:off x="1390521" y="8542610"/>
            <a:ext cx="32076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ttps://www.cccoe.net/stars/printsmalldome.html"/>
          <p:cNvSpPr txBox="1"/>
          <p:nvPr/>
        </p:nvSpPr>
        <p:spPr>
          <a:xfrm>
            <a:off x="2704584" y="6597965"/>
            <a:ext cx="736549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https://www.cccoe.net/stars/printsmalldome.html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0605" y="526985"/>
            <a:ext cx="11140974" cy="8355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lanetarium 006.jpg" descr="planetarium 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124" y="329155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laura and ryan at open house.jpg" descr="laura and ryan at open hou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532" y="5524801"/>
            <a:ext cx="4487019" cy="292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Dome.jpg" descr="Dom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427" y="720584"/>
            <a:ext cx="3769100" cy="2826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0009.jpg" descr="IMG_000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7294" y="1173789"/>
            <a:ext cx="3574307" cy="476574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5 m cardboard dome"/>
          <p:cNvSpPr txBox="1"/>
          <p:nvPr/>
        </p:nvSpPr>
        <p:spPr>
          <a:xfrm>
            <a:off x="2180036" y="3705354"/>
            <a:ext cx="313365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 m cardboard dome</a:t>
            </a:r>
          </a:p>
        </p:txBody>
      </p:sp>
      <p:sp>
        <p:nvSpPr>
          <p:cNvPr id="222" name="5 m custom fiberglass dome"/>
          <p:cNvSpPr txBox="1"/>
          <p:nvPr/>
        </p:nvSpPr>
        <p:spPr>
          <a:xfrm>
            <a:off x="7706392" y="6083831"/>
            <a:ext cx="423611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 m custom fiberglass dome</a:t>
            </a:r>
          </a:p>
        </p:txBody>
      </p:sp>
      <p:sp>
        <p:nvSpPr>
          <p:cNvPr id="223" name="Starlab inflatable"/>
          <p:cNvSpPr txBox="1"/>
          <p:nvPr/>
        </p:nvSpPr>
        <p:spPr>
          <a:xfrm>
            <a:off x="5212334" y="8546319"/>
            <a:ext cx="258013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Starlab inflatable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6875.jpg" descr="IMG_68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926" y="1047273"/>
            <a:ext cx="11342948" cy="8507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7224.jpg" descr="IMG_72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068" y="1344941"/>
            <a:ext cx="3574307" cy="268073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Double-walled negative pressure 7 meter dome"/>
          <p:cNvSpPr txBox="1"/>
          <p:nvPr/>
        </p:nvSpPr>
        <p:spPr>
          <a:xfrm>
            <a:off x="126560" y="563368"/>
            <a:ext cx="70725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Double-walled negative pressure 7 meter dome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4. Survey of 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4. Survey of resources</a:t>
            </a:r>
          </a:p>
        </p:txBody>
      </p:sp>
      <p:sp>
        <p:nvSpPr>
          <p:cNvPr id="230" name="All links are on the AstronomyTeacher.com Resource pag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indent="-177800" defTabSz="233679">
              <a:spcBef>
                <a:spcPts val="1600"/>
              </a:spcBef>
              <a:defRPr sz="2440"/>
            </a:pPr>
            <a:r>
              <a:t>All links are on the </a:t>
            </a:r>
            <a:r>
              <a:rPr u="sng">
                <a:hlinkClick r:id="rId2" invalidUrl="" action="" tgtFrame="" tooltip="" history="1" highlightClick="0" endSnd="0"/>
              </a:rPr>
              <a:t>AstronomyTeacher.com</a:t>
            </a:r>
            <a:r>
              <a:t> Resource page.</a:t>
            </a:r>
          </a:p>
          <a:p>
            <a:pPr marL="177800" indent="-177800" defTabSz="233679">
              <a:spcBef>
                <a:spcPts val="1600"/>
              </a:spcBef>
              <a:defRPr sz="2440"/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3" invalidUrl="" action="" tgtFrame="" tooltip="" history="1" highlightClick="0" endSnd="0"/>
              </a:rPr>
              <a:t>JPL’s Hands On Astronomy Project page</a:t>
            </a: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4" invalidUrl="" action="" tgtFrame="" tooltip="" history="1" highlightClick="0" endSnd="0"/>
              </a:rPr>
              <a:t>NOIRlab Education page</a:t>
            </a: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5" invalidUrl="" action="" tgtFrame="" tooltip="" history="1" highlightClick="0" endSnd="0"/>
              </a:rPr>
              <a:t>The Astronomy Education Newsletter from The Classroom Astronomer site</a:t>
            </a: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6" invalidUrl="" action="" tgtFrame="" tooltip="" history="1" highlightClick="0" endSnd="0"/>
              </a:rPr>
              <a:t>The Universe in the Classroom DVD-ROM archive</a:t>
            </a: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2024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7" invalidUrl="" action="" tgtFrame="" tooltip="" history="1" highlightClick="0" endSnd="0"/>
              </a:rPr>
              <a:t>Vera C. Rubin Educator site</a:t>
            </a: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2024">
                <a:latin typeface="Optima"/>
                <a:ea typeface="Optima"/>
                <a:cs typeface="Optima"/>
                <a:sym typeface="Optima"/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https://businesscostsaver.co.uk/astronomy-guide/</a:t>
            </a: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CAPER - Center for Astronomy and Physics Education Research</a:t>
            </a:r>
            <a:endParaRPr b="0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9" invalidUrl="" action="" tgtFrame="" tooltip="" history="1" highlightClick="0" endSnd="0"/>
              </a:rPr>
              <a:t>http://www.caperteam.com</a:t>
            </a:r>
            <a:endParaRPr b="0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2024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Night Sky Network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0" invalidUrl="" action="" tgtFrame="" tooltip="" history="1" highlightClick="0" endSnd="0"/>
              </a:rPr>
              <a:t>https://nightsky.jpl.nasa.gov/index.cfm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Astronomical Society of the Pacific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1" invalidUrl="" action="" tgtFrame="" tooltip="" history="1" highlightClick="0" endSnd="0"/>
              </a:rPr>
              <a:t>http://www.astrosociety.org/education/resources/naep.html#1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American Astronomical Society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2" invalidUrl="" action="" tgtFrame="" tooltip="" history="1" highlightClick="0" endSnd="0"/>
              </a:rPr>
              <a:t>http://www.aas.org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Astronomy Education Review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3" invalidUrl="" action="" tgtFrame="" tooltip="" history="1" highlightClick="0" endSnd="0"/>
              </a:rPr>
              <a:t>http://aer.aas.org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Association for Astronomy Education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4" invalidUrl="" action="" tgtFrame="" tooltip="" history="1" highlightClick="0" endSnd="0"/>
              </a:rPr>
              <a:t>http://www.astroed.org/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SETI Institute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5" invalidUrl="" action="" tgtFrame="" tooltip="" history="1" highlightClick="0" endSnd="0"/>
              </a:rPr>
              <a:t>http://www.seti.org</a:t>
            </a:r>
            <a:endParaRPr u="none"/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McDonald Observatory Teacher Workshops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6" invalidUrl="" action="" tgtFrame="" tooltip="" history="1" highlightClick="0" endSnd="0"/>
              </a:rPr>
              <a:t>http://mcdonaldobservatory.org/teachers/profdev/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The Planetary Society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7" invalidUrl="" action="" tgtFrame="" tooltip="" history="1" highlightClick="0" endSnd="0"/>
              </a:rPr>
              <a:t>www.planetary.org</a:t>
            </a:r>
            <a:endParaRPr b="0" sz="1736" u="none">
              <a:solidFill>
                <a:srgbClr val="000000"/>
              </a:solidFill>
            </a:endParaRPr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Research Experience for Teachers (RET)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Hands On Universe (HOU)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sz="2024">
                <a:latin typeface="Optima"/>
                <a:ea typeface="Optima"/>
                <a:cs typeface="Optima"/>
                <a:sym typeface="Optima"/>
              </a:defRPr>
            </a:pPr>
            <a:r>
              <a:t>http://hou.lbl.gov</a:t>
            </a:r>
            <a:endParaRPr sz="1736"/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>
                <a:latin typeface="Optima"/>
                <a:ea typeface="Optima"/>
                <a:cs typeface="Optima"/>
                <a:sym typeface="Optima"/>
              </a:defRPr>
            </a:pPr>
            <a:r>
              <a:t>Teacher Leaders in Research Based Science Education ARBSE</a:t>
            </a:r>
            <a:endParaRPr b="0" sz="1736"/>
          </a:p>
          <a:p>
            <a:pPr marL="0" indent="0" defTabSz="182880">
              <a:spcBef>
                <a:spcPts val="0"/>
              </a:spcBef>
              <a:buSzTx/>
              <a:buNone/>
              <a:defRPr sz="2024">
                <a:latin typeface="Optima"/>
                <a:ea typeface="Optima"/>
                <a:cs typeface="Optima"/>
                <a:sym typeface="Optima"/>
              </a:defRPr>
            </a:pPr>
            <a:r>
              <a:t>http://www.noao.edu/outreach/arbse/</a:t>
            </a:r>
            <a:endParaRPr sz="1736"/>
          </a:p>
          <a:p>
            <a:pPr marL="0" indent="0" defTabSz="182880">
              <a:spcBef>
                <a:spcPts val="0"/>
              </a:spcBef>
              <a:buSzTx/>
              <a:buNone/>
              <a:defRPr sz="1736">
                <a:latin typeface="Optima"/>
                <a:ea typeface="Optima"/>
                <a:cs typeface="Optima"/>
                <a:sym typeface="Optima"/>
              </a:defRPr>
            </a:pPr>
          </a:p>
          <a:p>
            <a:pPr marL="0" indent="0" defTabSz="182880">
              <a:spcBef>
                <a:spcPts val="0"/>
              </a:spcBef>
              <a:buSzTx/>
              <a:buNone/>
              <a:defRPr b="1" sz="2024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18" invalidUrl="" action="" tgtFrame="" tooltip="" history="1" highlightClick="0" endSnd="0"/>
              </a:rPr>
              <a:t>Science Buddies</a:t>
            </a:r>
            <a:endParaRPr b="0" sz="1736" u="non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5. Galaxies and the Big Bang"/>
          <p:cNvSpPr txBox="1"/>
          <p:nvPr>
            <p:ph type="title"/>
          </p:nvPr>
        </p:nvSpPr>
        <p:spPr>
          <a:xfrm>
            <a:off x="952500" y="1110905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5. Galaxies and the Big Bang</a:t>
            </a:r>
          </a:p>
        </p:txBody>
      </p:sp>
      <p:sp>
        <p:nvSpPr>
          <p:cNvPr id="233" name="***ACTIVITY (advanced) - MEASURING THE AGE OF THE UNIVERSE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b="1" sz="3440" u="sng">
                <a:solidFill>
                  <a:srgbClr val="FF26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/>
              <a:t>***ACTIVITY (advanced) -</a:t>
            </a:r>
            <a:r>
              <a:rPr>
                <a:hlinkClick r:id="rId2" invalidUrl="" action="" tgtFrame="" tooltip="" history="1" highlightClick="0" endSnd="0"/>
              </a:rPr>
              <a:t> MEASURING THE AGE OF THE UNIVERSE</a:t>
            </a:r>
            <a:endParaRPr b="0" u="none">
              <a:solidFill>
                <a:srgbClr val="000000"/>
              </a:solidFill>
            </a:endParaRP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b="1" sz="3440" u="sng">
                <a:solidFill>
                  <a:srgbClr val="2E1D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hlinkClick r:id="rId3" invalidUrl="" action="" tgtFrame="" tooltip="" history="1" highlightClick="0" endSnd="0"/>
              </a:rPr>
              <a:t>Spreadsheet for doing final calculation </a:t>
            </a:r>
            <a:endParaRPr b="0" u="none">
              <a:solidFill>
                <a:srgbClr val="000000"/>
              </a:solidFill>
            </a:endParaRPr>
          </a:p>
          <a:p>
            <a:pPr marL="457200" indent="-317500" defTabSz="457200">
              <a:spcBef>
                <a:spcPts val="0"/>
              </a:spcBef>
              <a:buClr>
                <a:srgbClr val="2E1D00"/>
              </a:buClr>
              <a:buSzPct val="100000"/>
              <a:buFont typeface="Optima"/>
              <a:buAutoNum type="arabicPeriod" startAt="1"/>
              <a:defRPr b="1" sz="3440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>
                <a:solidFill>
                  <a:srgbClr val="000000"/>
                </a:solidFill>
              </a:rPr>
              <a:t>Galaxy Zoo online activity (easy):  </a:t>
            </a:r>
            <a:r>
              <a:rPr>
                <a:hlinkClick r:id="rId4" invalidUrl="" action="" tgtFrame="" tooltip="" history="1" highlightClick="0" endSnd="0"/>
              </a:rPr>
              <a:t>https://www.zooniverse.org/projects/zookeeper/galaxy-zoo/classify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Agenda</a:t>
            </a:r>
          </a:p>
        </p:txBody>
      </p:sp>
      <p:sp>
        <p:nvSpPr>
          <p:cNvPr id="153" name="A complete agenda is at www.AstronomyTeacher.c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indent="-177800" defTabSz="233679">
              <a:spcBef>
                <a:spcPts val="1600"/>
              </a:spcBef>
              <a:defRPr sz="3280"/>
            </a:pPr>
            <a:r>
              <a:t>A complete agenda is at </a:t>
            </a:r>
            <a:r>
              <a:rPr u="sng">
                <a:hlinkClick r:id="rId2" invalidUrl="" action="" tgtFrame="" tooltip="" history="1" highlightClick="0" endSnd="0"/>
              </a:rPr>
              <a:t>www.AstronomyTeacher.com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Introduction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Stellarium and other apps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Building a planetarium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Survey of resources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Galaxies and the Big Bang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Black Holes and Stellar Evolution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Potpourri (a bunch of activity ideas)</a:t>
            </a:r>
          </a:p>
          <a:p>
            <a:pPr marL="177800" indent="-177800" defTabSz="233679">
              <a:spcBef>
                <a:spcPts val="1600"/>
              </a:spcBef>
              <a:defRPr sz="3280"/>
            </a:pPr>
            <a:r>
              <a:t>Door Prizes</a:t>
            </a:r>
          </a:p>
        </p:txBody>
      </p:sp>
      <p:pic>
        <p:nvPicPr>
          <p:cNvPr id="154" name="sticker(1).png" descr="sticker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83582" y="3514911"/>
            <a:ext cx="4438279" cy="4438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a. CA2 4.8…"/>
          <p:cNvSpPr txBox="1"/>
          <p:nvPr>
            <p:ph type="title"/>
          </p:nvPr>
        </p:nvSpPr>
        <p:spPr>
          <a:xfrm>
            <a:off x="-116583" y="-12212"/>
            <a:ext cx="12744705" cy="2697544"/>
          </a:xfrm>
          <a:prstGeom prst="rect">
            <a:avLst/>
          </a:prstGeom>
        </p:spPr>
        <p:txBody>
          <a:bodyPr/>
          <a:lstStyle/>
          <a:p>
            <a:pPr/>
            <a:r>
              <a:t>a. CA2 4.8</a:t>
            </a:r>
          </a:p>
          <a:p>
            <a:pPr/>
            <a:r>
              <a:t>measure the FRAME in mm</a:t>
            </a:r>
          </a:p>
        </p:txBody>
      </p:sp>
      <p:sp>
        <p:nvSpPr>
          <p:cNvPr id="2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37" name="Screen Shot 2015-05-20 at 2.26.33 PM.jpg" descr="Screen Shot 2015-05-20 at 2.26.33 P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2" y="2861055"/>
            <a:ext cx="11796275" cy="591718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a. (mm)"/>
          <p:cNvSpPr/>
          <p:nvPr/>
        </p:nvSpPr>
        <p:spPr>
          <a:xfrm>
            <a:off x="617728" y="6941311"/>
            <a:ext cx="5395867" cy="1625601"/>
          </a:xfrm>
          <a:prstGeom prst="leftRightArrow">
            <a:avLst>
              <a:gd name="adj1" fmla="val 66063"/>
              <a:gd name="adj2" fmla="val 55430"/>
            </a:avLst>
          </a:prstGeom>
          <a:blipFill>
            <a:blip r:embed="rId4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a. (mm)</a:t>
            </a:r>
          </a:p>
        </p:txBody>
      </p:sp>
      <p:pic>
        <p:nvPicPr>
          <p:cNvPr id="239" name="url?sa=i&amp;rct=j&amp;q=&amp;esrc=s&amp;source=images&amp;cd=&amp;ved=0CAcQjRxqFQoTCNT-z9LgnMcCFZQtiAodvBUBqQ&amp;url=http%3A%2F%2Fchem.wisc.edu%2Fdeptfiles%2Fgenchem%2Fsstutorial%2FText2%2FTx21%2FLength%2Flength7.htm&amp;ei=qKzHVd.tiff" descr="url?sa=i&amp;rct=j&amp;q=&amp;esrc=s&amp;source=images&amp;cd=&amp;ved=0CAcQjRxqFQoTCNT-z9LgnMcCFZQtiAodvBUBqQ&amp;url=http%3A%2F%2Fchem.wisc.edu%2Fdeptfiles%2Fgenchem%2Fsstutorial%2FText2%2FTx21%2FLength%2Flength7.htm&amp;ei=qKzHV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417" y="8355583"/>
            <a:ext cx="6846557" cy="2697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b. Plate Scale"/>
          <p:cNvSpPr txBox="1"/>
          <p:nvPr>
            <p:ph type="title"/>
          </p:nvPr>
        </p:nvSpPr>
        <p:spPr>
          <a:xfrm>
            <a:off x="-357632" y="211328"/>
            <a:ext cx="10468865" cy="2535937"/>
          </a:xfrm>
          <a:prstGeom prst="rect">
            <a:avLst/>
          </a:prstGeom>
        </p:spPr>
        <p:txBody>
          <a:bodyPr/>
          <a:lstStyle/>
          <a:p>
            <a:pPr/>
            <a:r>
              <a:t>b. Plate Scale</a:t>
            </a:r>
          </a:p>
        </p:txBody>
      </p:sp>
      <p:sp>
        <p:nvSpPr>
          <p:cNvPr id="24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43" name="Screen Shot 2015-05-20 at 2.26.33 PM.jpg" descr="Screen Shot 2015-05-20 at 2.26.33 P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2" y="2861055"/>
            <a:ext cx="11796275" cy="591718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b.  Scale divided by a."/>
          <p:cNvSpPr/>
          <p:nvPr/>
        </p:nvSpPr>
        <p:spPr>
          <a:xfrm>
            <a:off x="8144255" y="1007872"/>
            <a:ext cx="4633120" cy="5393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01" y="0"/>
                </a:moveTo>
                <a:cubicBezTo>
                  <a:pt x="2239" y="0"/>
                  <a:pt x="0" y="1923"/>
                  <a:pt x="0" y="4296"/>
                </a:cubicBezTo>
                <a:lnTo>
                  <a:pt x="0" y="4557"/>
                </a:lnTo>
                <a:cubicBezTo>
                  <a:pt x="0" y="6930"/>
                  <a:pt x="2239" y="8855"/>
                  <a:pt x="5001" y="8855"/>
                </a:cubicBezTo>
                <a:lnTo>
                  <a:pt x="9597" y="8855"/>
                </a:lnTo>
                <a:lnTo>
                  <a:pt x="9072" y="21600"/>
                </a:lnTo>
                <a:lnTo>
                  <a:pt x="11118" y="8855"/>
                </a:lnTo>
                <a:lnTo>
                  <a:pt x="16597" y="8855"/>
                </a:lnTo>
                <a:cubicBezTo>
                  <a:pt x="19359" y="8855"/>
                  <a:pt x="21600" y="6930"/>
                  <a:pt x="21600" y="4557"/>
                </a:cubicBezTo>
                <a:lnTo>
                  <a:pt x="21600" y="4296"/>
                </a:lnTo>
                <a:cubicBezTo>
                  <a:pt x="21600" y="1923"/>
                  <a:pt x="19359" y="0"/>
                  <a:pt x="16597" y="0"/>
                </a:cubicBezTo>
                <a:lnTo>
                  <a:pt x="5001" y="0"/>
                </a:lnTo>
                <a:close/>
              </a:path>
            </a:pathLst>
          </a:custGeom>
          <a:blipFill>
            <a:blip r:embed="rId4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b.  Scale divided by a.</a:t>
            </a:r>
          </a:p>
        </p:txBody>
      </p:sp>
      <p:sp>
        <p:nvSpPr>
          <p:cNvPr id="245" name="Text"/>
          <p:cNvSpPr txBox="1"/>
          <p:nvPr/>
        </p:nvSpPr>
        <p:spPr>
          <a:xfrm>
            <a:off x="5933439" y="4502149"/>
            <a:ext cx="112656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246" name="Oval"/>
          <p:cNvSpPr/>
          <p:nvPr/>
        </p:nvSpPr>
        <p:spPr>
          <a:xfrm>
            <a:off x="7315200" y="3449523"/>
            <a:ext cx="747776" cy="715265"/>
          </a:xfrm>
          <a:prstGeom prst="ellips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47" name="Oval"/>
          <p:cNvSpPr/>
          <p:nvPr/>
        </p:nvSpPr>
        <p:spPr>
          <a:xfrm>
            <a:off x="9093386" y="1413035"/>
            <a:ext cx="1662002" cy="900798"/>
          </a:xfrm>
          <a:prstGeom prst="ellips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. Width of galaxy along widest dimension (mm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c. Width of galaxy along widest dimension (mm)</a:t>
            </a:r>
          </a:p>
        </p:txBody>
      </p:sp>
      <p:sp>
        <p:nvSpPr>
          <p:cNvPr id="25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51" name="Screen Shot 2015-05-20 at 2.26.33 PM.jpg" descr="Screen Shot 2015-05-20 at 2.26.33 P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2" y="2861055"/>
            <a:ext cx="11796275" cy="591718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c. mm"/>
          <p:cNvSpPr/>
          <p:nvPr/>
        </p:nvSpPr>
        <p:spPr>
          <a:xfrm rot="19642965">
            <a:off x="1258868" y="4991584"/>
            <a:ext cx="4327463" cy="1625601"/>
          </a:xfrm>
          <a:prstGeom prst="leftRightArrow">
            <a:avLst>
              <a:gd name="adj1" fmla="val 66063"/>
              <a:gd name="adj2" fmla="val 55430"/>
            </a:avLst>
          </a:prstGeom>
          <a:blipFill>
            <a:blip r:embed="rId4">
              <a:alphaModFix amt="66000"/>
            </a:blip>
          </a:blipFill>
          <a:ln w="25400">
            <a:solidFill>
              <a:srgbClr val="FFFFFF">
                <a:alpha val="66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c. mm</a:t>
            </a:r>
          </a:p>
        </p:txBody>
      </p:sp>
      <p:sp>
        <p:nvSpPr>
          <p:cNvPr id="253" name="Text"/>
          <p:cNvSpPr txBox="1"/>
          <p:nvPr/>
        </p:nvSpPr>
        <p:spPr>
          <a:xfrm>
            <a:off x="5933439" y="4502149"/>
            <a:ext cx="112656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254" name="Oval"/>
          <p:cNvSpPr/>
          <p:nvPr/>
        </p:nvSpPr>
        <p:spPr>
          <a:xfrm rot="1830178">
            <a:off x="6003150" y="10396187"/>
            <a:ext cx="6139341" cy="1899678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76200" dist="0" dir="16200000">
              <a:srgbClr val="00000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pic>
        <p:nvPicPr>
          <p:cNvPr id="255" name="url?sa=i&amp;rct=j&amp;q=&amp;esrc=s&amp;source=images&amp;cd=&amp;ved=0CAcQjRxqFQoTCNT-z9LgnMcCFZQtiAodvBUBqQ&amp;url=http%3A%2F%2Fchem.wisc.edu%2Fdeptfiles%2Fgenchem%2Fsstutorial%2FText2%2FTx21%2FLength%2Flength7.htm&amp;ei=qKzHVd.tiff" descr="url?sa=i&amp;rct=j&amp;q=&amp;esrc=s&amp;source=images&amp;cd=&amp;ved=0CAcQjRxqFQoTCNT-z9LgnMcCFZQtiAodvBUBqQ&amp;url=http%3A%2F%2Fchem.wisc.edu%2Fdeptfiles%2Fgenchem%2Fsstutorial%2FText2%2FTx21%2FLength%2Flength7.htm&amp;ei=qKzHV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15102">
            <a:off x="-1843938" y="9005872"/>
            <a:ext cx="6846558" cy="2697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ize of Galaxy in arcm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Size of Galaxy in arcmin</a:t>
            </a:r>
          </a:p>
        </p:txBody>
      </p:sp>
      <p:sp>
        <p:nvSpPr>
          <p:cNvPr id="25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59" name="Screen Shot 2015-05-20 at 2.26.33 PM.jpg" descr="Screen Shot 2015-05-20 at 2.26.33 P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2" y="2861055"/>
            <a:ext cx="11796275" cy="591718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ext"/>
          <p:cNvSpPr txBox="1"/>
          <p:nvPr/>
        </p:nvSpPr>
        <p:spPr>
          <a:xfrm>
            <a:off x="5933439" y="4502149"/>
            <a:ext cx="112656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261" name="d= CxB"/>
          <p:cNvSpPr/>
          <p:nvPr/>
        </p:nvSpPr>
        <p:spPr>
          <a:xfrm>
            <a:off x="7445247" y="8209280"/>
            <a:ext cx="3364993" cy="1202945"/>
          </a:xfrm>
          <a:prstGeom prst="rect">
            <a:avLst/>
          </a:prstGeom>
          <a:blipFill>
            <a:blip r:embed="rId4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d= CxB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ummary"/>
          <p:cNvSpPr txBox="1"/>
          <p:nvPr>
            <p:ph type="title"/>
          </p:nvPr>
        </p:nvSpPr>
        <p:spPr>
          <a:xfrm>
            <a:off x="-357632" y="211328"/>
            <a:ext cx="10468865" cy="2535937"/>
          </a:xfrm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2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</a:p>
        </p:txBody>
      </p:sp>
      <p:pic>
        <p:nvPicPr>
          <p:cNvPr id="265" name="Screen Shot 2015-05-20 at 2.26.33 PM.jpg" descr="Screen Shot 2015-05-20 at 2.26.33 P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32" y="2861055"/>
            <a:ext cx="11796275" cy="591718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. (mm)"/>
          <p:cNvSpPr/>
          <p:nvPr/>
        </p:nvSpPr>
        <p:spPr>
          <a:xfrm>
            <a:off x="617728" y="6941311"/>
            <a:ext cx="5462016" cy="1625601"/>
          </a:xfrm>
          <a:prstGeom prst="leftRightArrow">
            <a:avLst>
              <a:gd name="adj1" fmla="val 66063"/>
              <a:gd name="adj2" fmla="val 55430"/>
            </a:avLst>
          </a:prstGeom>
          <a:blipFill>
            <a:blip r:embed="rId4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a. (mm)</a:t>
            </a:r>
          </a:p>
        </p:txBody>
      </p:sp>
      <p:sp>
        <p:nvSpPr>
          <p:cNvPr id="267" name="b.  Scale divided by a."/>
          <p:cNvSpPr/>
          <p:nvPr/>
        </p:nvSpPr>
        <p:spPr>
          <a:xfrm>
            <a:off x="8339328" y="975360"/>
            <a:ext cx="4633119" cy="523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01" y="0"/>
                </a:moveTo>
                <a:cubicBezTo>
                  <a:pt x="2239" y="0"/>
                  <a:pt x="0" y="1981"/>
                  <a:pt x="0" y="4425"/>
                </a:cubicBezTo>
                <a:lnTo>
                  <a:pt x="0" y="4694"/>
                </a:lnTo>
                <a:cubicBezTo>
                  <a:pt x="0" y="7138"/>
                  <a:pt x="2239" y="9120"/>
                  <a:pt x="5001" y="9120"/>
                </a:cubicBezTo>
                <a:lnTo>
                  <a:pt x="9290" y="9120"/>
                </a:lnTo>
                <a:lnTo>
                  <a:pt x="8002" y="21600"/>
                </a:lnTo>
                <a:lnTo>
                  <a:pt x="10824" y="9120"/>
                </a:lnTo>
                <a:lnTo>
                  <a:pt x="16597" y="9120"/>
                </a:lnTo>
                <a:cubicBezTo>
                  <a:pt x="19359" y="9120"/>
                  <a:pt x="21600" y="7138"/>
                  <a:pt x="21600" y="4694"/>
                </a:cubicBezTo>
                <a:lnTo>
                  <a:pt x="21600" y="4425"/>
                </a:lnTo>
                <a:cubicBezTo>
                  <a:pt x="21600" y="1981"/>
                  <a:pt x="19359" y="0"/>
                  <a:pt x="16597" y="0"/>
                </a:cubicBezTo>
                <a:lnTo>
                  <a:pt x="5001" y="0"/>
                </a:lnTo>
                <a:close/>
              </a:path>
            </a:pathLst>
          </a:custGeom>
          <a:blipFill>
            <a:blip r:embed="rId5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b.  Scale divided by a.</a:t>
            </a:r>
          </a:p>
        </p:txBody>
      </p:sp>
      <p:sp>
        <p:nvSpPr>
          <p:cNvPr id="268" name="c. mm"/>
          <p:cNvSpPr/>
          <p:nvPr/>
        </p:nvSpPr>
        <p:spPr>
          <a:xfrm rot="19642965">
            <a:off x="1389916" y="4712277"/>
            <a:ext cx="3901441" cy="1625601"/>
          </a:xfrm>
          <a:prstGeom prst="leftRightArrow">
            <a:avLst>
              <a:gd name="adj1" fmla="val 66063"/>
              <a:gd name="adj2" fmla="val 55430"/>
            </a:avLst>
          </a:prstGeom>
          <a:blipFill>
            <a:blip r:embed="rId6">
              <a:alphaModFix amt="66000"/>
            </a:blip>
          </a:blipFill>
          <a:ln w="25400">
            <a:solidFill>
              <a:srgbClr val="FFFFFF">
                <a:alpha val="66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c. mm</a:t>
            </a:r>
          </a:p>
        </p:txBody>
      </p:sp>
      <p:sp>
        <p:nvSpPr>
          <p:cNvPr id="269" name="Text"/>
          <p:cNvSpPr txBox="1"/>
          <p:nvPr/>
        </p:nvSpPr>
        <p:spPr>
          <a:xfrm>
            <a:off x="5933439" y="4502149"/>
            <a:ext cx="112656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270" name="Oval"/>
          <p:cNvSpPr/>
          <p:nvPr/>
        </p:nvSpPr>
        <p:spPr>
          <a:xfrm>
            <a:off x="7315200" y="3397503"/>
            <a:ext cx="747776" cy="715265"/>
          </a:xfrm>
          <a:prstGeom prst="ellips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71" name="d= CxB"/>
          <p:cNvSpPr/>
          <p:nvPr/>
        </p:nvSpPr>
        <p:spPr>
          <a:xfrm>
            <a:off x="10696447" y="7396480"/>
            <a:ext cx="1625601" cy="1625601"/>
          </a:xfrm>
          <a:prstGeom prst="rect">
            <a:avLst/>
          </a:prstGeom>
          <a:blipFill>
            <a:blip r:embed="rId7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d= CxB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"/>
          <p:cNvGrpSpPr/>
          <p:nvPr/>
        </p:nvGrpSpPr>
        <p:grpSpPr>
          <a:xfrm>
            <a:off x="8501887" y="3056128"/>
            <a:ext cx="2292098" cy="2067777"/>
            <a:chOff x="0" y="0"/>
            <a:chExt cx="2292096" cy="2067776"/>
          </a:xfrm>
        </p:grpSpPr>
        <p:pic>
          <p:nvPicPr>
            <p:cNvPr id="273" name="Galactic_longitude.tiff" descr="Galactic_longitud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88567" cy="2067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Line"/>
            <p:cNvSpPr/>
            <p:nvPr/>
          </p:nvSpPr>
          <p:spPr>
            <a:xfrm>
              <a:off x="1161116" y="1068283"/>
              <a:ext cx="1" cy="43560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585216">
                <a:defRPr b="0" sz="14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5" name="30,000 ly"/>
            <p:cNvSpPr txBox="1"/>
            <p:nvPr/>
          </p:nvSpPr>
          <p:spPr>
            <a:xfrm>
              <a:off x="1203724" y="1001922"/>
              <a:ext cx="1088373" cy="358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defTabSz="585216">
                <a:defRPr b="0" sz="4000">
                  <a:solidFill>
                    <a:srgbClr val="FF2600"/>
                  </a:solidFill>
                  <a:effectLst>
                    <a:outerShdw sx="100000" sy="100000" kx="0" ky="0" algn="b" rotWithShape="0" blurRad="38100" dist="64529" dir="270000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30,000 ly</a:t>
              </a:r>
            </a:p>
          </p:txBody>
        </p:sp>
      </p:grpSp>
      <p:sp>
        <p:nvSpPr>
          <p:cNvPr id="277" name="Convert an Angle into a Distance"/>
          <p:cNvSpPr txBox="1"/>
          <p:nvPr>
            <p:ph type="title"/>
          </p:nvPr>
        </p:nvSpPr>
        <p:spPr>
          <a:xfrm>
            <a:off x="1267968" y="211328"/>
            <a:ext cx="10468864" cy="2535937"/>
          </a:xfrm>
          <a:prstGeom prst="rect">
            <a:avLst/>
          </a:prstGeom>
        </p:spPr>
        <p:txBody>
          <a:bodyPr/>
          <a:lstStyle/>
          <a:p>
            <a:pPr/>
            <a:r>
              <a:t>Convert an Angle into a Distance</a:t>
            </a:r>
          </a:p>
        </p:txBody>
      </p:sp>
      <p:sp>
        <p:nvSpPr>
          <p:cNvPr id="278" name="Oval"/>
          <p:cNvSpPr/>
          <p:nvPr/>
        </p:nvSpPr>
        <p:spPr>
          <a:xfrm>
            <a:off x="9282175" y="3121152"/>
            <a:ext cx="764033" cy="1934464"/>
          </a:xfrm>
          <a:prstGeom prst="ellipse">
            <a:avLst/>
          </a:prstGeom>
          <a:blipFill>
            <a:blip r:embed="rId3">
              <a:alphaModFix amt="72000"/>
            </a:blip>
          </a:blipFill>
          <a:ln w="25400">
            <a:solidFill>
              <a:srgbClr val="FFFFFF">
                <a:alpha val="72000"/>
              </a:srgbClr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79" name="Line"/>
          <p:cNvSpPr/>
          <p:nvPr/>
        </p:nvSpPr>
        <p:spPr>
          <a:xfrm flipV="1">
            <a:off x="1138872" y="3130364"/>
            <a:ext cx="8554467" cy="93738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b="0" sz="14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0" name="Line"/>
          <p:cNvSpPr/>
          <p:nvPr/>
        </p:nvSpPr>
        <p:spPr>
          <a:xfrm>
            <a:off x="1024128" y="4058533"/>
            <a:ext cx="8708581" cy="102896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b="0" sz="14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1" name="Line"/>
          <p:cNvSpPr/>
          <p:nvPr/>
        </p:nvSpPr>
        <p:spPr>
          <a:xfrm>
            <a:off x="9650856" y="3089211"/>
            <a:ext cx="29339" cy="1923479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65023" tIns="65023" rIns="65023" bIns="65023" anchor="ctr"/>
          <a:lstStyle/>
          <a:p>
            <a:pPr algn="l" defTabSz="585216">
              <a:defRPr b="0" sz="14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2" name="100,000 ly"/>
          <p:cNvSpPr txBox="1"/>
          <p:nvPr/>
        </p:nvSpPr>
        <p:spPr>
          <a:xfrm>
            <a:off x="10156626" y="3673094"/>
            <a:ext cx="253133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100,000 ly</a:t>
            </a:r>
          </a:p>
        </p:txBody>
      </p:sp>
      <p:sp>
        <p:nvSpPr>
          <p:cNvPr id="283" name="Typical galaxy"/>
          <p:cNvSpPr txBox="1"/>
          <p:nvPr/>
        </p:nvSpPr>
        <p:spPr>
          <a:xfrm>
            <a:off x="7850322" y="5477509"/>
            <a:ext cx="363264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Typical galaxy </a:t>
            </a:r>
          </a:p>
        </p:txBody>
      </p:sp>
      <p:sp>
        <p:nvSpPr>
          <p:cNvPr id="284" name="Line"/>
          <p:cNvSpPr/>
          <p:nvPr/>
        </p:nvSpPr>
        <p:spPr>
          <a:xfrm flipV="1">
            <a:off x="1083119" y="4067948"/>
            <a:ext cx="8589709" cy="2481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65023" tIns="65023" rIns="65023" bIns="65023" anchor="ctr"/>
          <a:lstStyle/>
          <a:p>
            <a:pPr algn="l" defTabSz="585216">
              <a:defRPr b="0" sz="14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5" name="d"/>
          <p:cNvSpPr txBox="1"/>
          <p:nvPr/>
        </p:nvSpPr>
        <p:spPr>
          <a:xfrm>
            <a:off x="7330316" y="3364230"/>
            <a:ext cx="38107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286" name="Line"/>
          <p:cNvSpPr/>
          <p:nvPr/>
        </p:nvSpPr>
        <p:spPr>
          <a:xfrm>
            <a:off x="4242816" y="3738880"/>
            <a:ext cx="146305" cy="682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00" y="0"/>
                </a:moveTo>
                <a:lnTo>
                  <a:pt x="21600" y="9257"/>
                </a:lnTo>
                <a:lnTo>
                  <a:pt x="21600" y="15943"/>
                </a:lnTo>
                <a:lnTo>
                  <a:pt x="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87" name="angular size"/>
          <p:cNvSpPr txBox="1"/>
          <p:nvPr/>
        </p:nvSpPr>
        <p:spPr>
          <a:xfrm>
            <a:off x="2235852" y="4502149"/>
            <a:ext cx="292968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lvl1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angular size</a:t>
            </a:r>
          </a:p>
        </p:txBody>
      </p:sp>
      <p:sp>
        <p:nvSpPr>
          <p:cNvPr id="288" name="Rectangle"/>
          <p:cNvSpPr/>
          <p:nvPr/>
        </p:nvSpPr>
        <p:spPr>
          <a:xfrm>
            <a:off x="1463040" y="6063487"/>
            <a:ext cx="3982721" cy="2958593"/>
          </a:xfrm>
          <a:prstGeom prst="rect">
            <a:avLst/>
          </a:prstGeom>
          <a:blipFill>
            <a:blip r:embed="rId4"/>
          </a:blipFill>
          <a:ln w="25400">
            <a:solidFill>
              <a:srgbClr val="FFFFFF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pic>
        <p:nvPicPr>
          <p:cNvPr id="289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5600" y="6193535"/>
            <a:ext cx="3546905" cy="256844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It’s kind of like…"/>
          <p:cNvSpPr txBox="1"/>
          <p:nvPr/>
        </p:nvSpPr>
        <p:spPr>
          <a:xfrm>
            <a:off x="7302185" y="7301202"/>
            <a:ext cx="3981141" cy="138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/>
          <a:p>
            <a: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It’s kind of like </a:t>
            </a:r>
          </a:p>
          <a:p>
            <a:pPr defTabSz="455168">
              <a:defRPr b="0" sz="4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parallax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"/>
          <p:cNvSpPr/>
          <p:nvPr/>
        </p:nvSpPr>
        <p:spPr>
          <a:xfrm>
            <a:off x="1479296" y="2844800"/>
            <a:ext cx="6599936" cy="6372352"/>
          </a:xfrm>
          <a:prstGeom prst="rect">
            <a:avLst/>
          </a:prstGeom>
          <a:blipFill>
            <a:blip r:embed="rId2"/>
          </a:blipFill>
          <a:ln w="25400">
            <a:solidFill>
              <a:srgbClr val="FFFFFF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93" name="Converting  arcminutes to distance"/>
          <p:cNvSpPr txBox="1"/>
          <p:nvPr>
            <p:ph type="title"/>
          </p:nvPr>
        </p:nvSpPr>
        <p:spPr>
          <a:xfrm>
            <a:off x="1267968" y="211328"/>
            <a:ext cx="10468864" cy="2535937"/>
          </a:xfrm>
          <a:prstGeom prst="rect">
            <a:avLst/>
          </a:prstGeom>
        </p:spPr>
        <p:txBody>
          <a:bodyPr/>
          <a:lstStyle/>
          <a:p>
            <a:pPr/>
            <a:r>
              <a:t>Converting </a:t>
            </a:r>
          </a:p>
          <a:p>
            <a:pPr/>
            <a:r>
              <a:t>arcminutes to distance</a:t>
            </a:r>
          </a:p>
        </p:txBody>
      </p:sp>
      <p:pic>
        <p:nvPicPr>
          <p:cNvPr id="29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3328" y="3104896"/>
            <a:ext cx="5055616" cy="5833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"/>
          <p:cNvSpPr/>
          <p:nvPr/>
        </p:nvSpPr>
        <p:spPr>
          <a:xfrm>
            <a:off x="390144" y="4437888"/>
            <a:ext cx="12435840" cy="3966464"/>
          </a:xfrm>
          <a:prstGeom prst="rect">
            <a:avLst/>
          </a:prstGeom>
          <a:blipFill>
            <a:blip r:embed="rId2"/>
          </a:blipFill>
          <a:ln w="25400">
            <a:solidFill>
              <a:srgbClr val="FFFFFF"/>
            </a:solidFill>
            <a:miter lim="400000"/>
          </a:ln>
        </p:spPr>
        <p:txBody>
          <a:bodyPr lIns="48767" tIns="48767" rIns="48767" bIns="48767" anchor="ctr"/>
          <a:lstStyle/>
          <a:p>
            <a:pPr defTabSz="455168">
              <a:defRPr b="0" sz="4000">
                <a:solidFill>
                  <a:srgbClr val="FFFFFF"/>
                </a:solidFill>
                <a:effectLst>
                  <a:outerShdw sx="100000" sy="100000" kx="0" ky="0" algn="b" rotWithShape="0" blurRad="63500" dist="25400" dir="270000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</a:p>
        </p:txBody>
      </p:sp>
      <p:sp>
        <p:nvSpPr>
          <p:cNvPr id="297" name="Convert Mpc to km"/>
          <p:cNvSpPr txBox="1"/>
          <p:nvPr>
            <p:ph type="title"/>
          </p:nvPr>
        </p:nvSpPr>
        <p:spPr>
          <a:xfrm>
            <a:off x="1267968" y="211328"/>
            <a:ext cx="10468864" cy="2535937"/>
          </a:xfrm>
          <a:prstGeom prst="rect">
            <a:avLst/>
          </a:prstGeom>
        </p:spPr>
        <p:txBody>
          <a:bodyPr/>
          <a:lstStyle/>
          <a:p>
            <a:pPr/>
            <a:r>
              <a:t>Convert Mpc to km</a:t>
            </a:r>
          </a:p>
        </p:txBody>
      </p:sp>
      <p:sp>
        <p:nvSpPr>
          <p:cNvPr id="298" name="Recall t = 1/slope from the car example."/>
          <p:cNvSpPr txBox="1"/>
          <p:nvPr>
            <p:ph type="body" sz="quarter" idx="1"/>
          </p:nvPr>
        </p:nvSpPr>
        <p:spPr>
          <a:xfrm>
            <a:off x="1267968" y="2942336"/>
            <a:ext cx="10468864" cy="147929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Recall t = 1/slope from the car example.  </a:t>
            </a:r>
          </a:p>
        </p:txBody>
      </p:sp>
      <p:pic>
        <p:nvPicPr>
          <p:cNvPr id="299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984" y="4616704"/>
            <a:ext cx="11907874" cy="3381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ge of the Universe from Slope"/>
          <p:cNvSpPr txBox="1"/>
          <p:nvPr>
            <p:ph type="title"/>
          </p:nvPr>
        </p:nvSpPr>
        <p:spPr>
          <a:xfrm>
            <a:off x="1267968" y="211328"/>
            <a:ext cx="10468864" cy="2535937"/>
          </a:xfrm>
          <a:prstGeom prst="rect">
            <a:avLst/>
          </a:prstGeom>
        </p:spPr>
        <p:txBody>
          <a:bodyPr/>
          <a:lstStyle/>
          <a:p>
            <a:pPr/>
            <a:r>
              <a:t>Age of the Universe from Slope</a:t>
            </a:r>
          </a:p>
        </p:txBody>
      </p:sp>
      <p:sp>
        <p:nvSpPr>
          <p:cNvPr id="302" name="Previously worked out values…"/>
          <p:cNvSpPr txBox="1"/>
          <p:nvPr>
            <p:ph type="body" sz="quarter" idx="1"/>
          </p:nvPr>
        </p:nvSpPr>
        <p:spPr>
          <a:xfrm>
            <a:off x="7689087" y="4291584"/>
            <a:ext cx="3722625" cy="500684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Previously worked out values</a:t>
            </a:r>
          </a:p>
          <a:p>
            <a:pPr>
              <a:buBlip>
                <a:blip r:embed="rId2"/>
              </a:buBlip>
            </a:pPr>
            <a:r>
              <a:t>Our specific value</a:t>
            </a:r>
          </a:p>
        </p:txBody>
      </p:sp>
      <p:graphicFrame>
        <p:nvGraphicFramePr>
          <p:cNvPr id="303" name="Table"/>
          <p:cNvGraphicFramePr/>
          <p:nvPr/>
        </p:nvGraphicFramePr>
        <p:xfrm>
          <a:off x="1511808" y="3265519"/>
          <a:ext cx="5136896" cy="594969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555748"/>
                <a:gridCol w="2555748"/>
              </a:tblGrid>
              <a:tr h="1168531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Slope of v vs. d graph
 ((km/s)/Mpc)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l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Age of Universe
(years)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97,800,000,000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65,200,000,000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48,900,000,000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32,600,000,000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24,450,000,000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19,560,000,000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16,300,000,000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13,971,000,000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12,225,000,000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10,867,000,000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9,780,000,000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8,891,000,000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8,150,000,000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  <a:tr h="339697">
                <a:tc>
                  <a:txBody>
                    <a:bodyPr/>
                    <a:lstStyle/>
                    <a:p>
                      <a:pPr marR="585216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85216" algn="r" defTabSz="914400">
                        <a:tabLst>
                          <a:tab pos="9017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7,523,000,000</a:t>
                      </a:r>
                    </a:p>
                  </a:txBody>
                  <a:tcPr marL="31750" marR="31750" marT="31750" marB="3175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creen Shot 2022-12-07 at 3.11.31 PM.png" descr="Screen Shot 2022-12-07 at 3.11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50" y="527049"/>
            <a:ext cx="11341101" cy="869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1. Introduction"/>
          <p:cNvSpPr txBox="1"/>
          <p:nvPr>
            <p:ph type="title"/>
          </p:nvPr>
        </p:nvSpPr>
        <p:spPr>
          <a:xfrm>
            <a:off x="952500" y="254000"/>
            <a:ext cx="6482011" cy="2159000"/>
          </a:xfrm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1. Introduction</a:t>
            </a:r>
          </a:p>
        </p:txBody>
      </p:sp>
      <p:sp>
        <p:nvSpPr>
          <p:cNvPr id="157" name="About me…"/>
          <p:cNvSpPr txBox="1"/>
          <p:nvPr>
            <p:ph type="body" idx="1"/>
          </p:nvPr>
        </p:nvSpPr>
        <p:spPr>
          <a:xfrm>
            <a:off x="381229" y="2597150"/>
            <a:ext cx="11099801" cy="6286500"/>
          </a:xfrm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t>About me</a:t>
            </a:r>
          </a:p>
          <a:p>
            <a:pPr lvl="1" marL="711200" indent="-355600" defTabSz="467359">
              <a:spcBef>
                <a:spcPts val="800"/>
              </a:spcBef>
              <a:defRPr sz="2560"/>
            </a:pPr>
            <a:r>
              <a:t>Jeffery “Space is my middle name” Adkins</a:t>
            </a:r>
          </a:p>
          <a:p>
            <a:pPr lvl="1" marL="711200" indent="-355600" defTabSz="467359">
              <a:spcBef>
                <a:spcPts val="800"/>
              </a:spcBef>
              <a:defRPr sz="2560"/>
            </a:pPr>
            <a:r>
              <a:t>Everything I teach is over your head</a:t>
            </a:r>
          </a:p>
          <a:p>
            <a:pPr lvl="1" marL="711200" indent="-355600" defTabSz="467359">
              <a:spcBef>
                <a:spcPts val="800"/>
              </a:spcBef>
              <a:defRPr sz="2560"/>
            </a:pPr>
            <a:r>
              <a:rPr u="sng">
                <a:hlinkClick r:id="rId2" invalidUrl="" action="" tgtFrame="" tooltip="" history="1" highlightClick="0" endSnd="0"/>
              </a:rPr>
              <a:t>www.astronomyteacher.com</a:t>
            </a:r>
          </a:p>
          <a:p>
            <a:pPr lvl="1" marL="711200" indent="-355600" defTabSz="467359">
              <a:spcBef>
                <a:spcPts val="800"/>
              </a:spcBef>
              <a:defRPr sz="2560"/>
            </a:pPr>
            <a:r>
              <a:t>Conceptual Astronomy </a:t>
            </a:r>
          </a:p>
          <a:p>
            <a:pPr lvl="1" marL="711200" indent="-355600" defTabSz="467359">
              <a:spcBef>
                <a:spcPts val="800"/>
              </a:spcBef>
              <a:defRPr sz="2560"/>
            </a:pPr>
            <a:r>
              <a:t>Astronomy at Deer Valley HS in Antioch, CA</a:t>
            </a:r>
          </a:p>
          <a:p>
            <a:pPr lvl="2" marL="1066800" indent="-355600" defTabSz="467359">
              <a:spcBef>
                <a:spcPts val="800"/>
              </a:spcBef>
              <a:defRPr sz="2560"/>
            </a:pPr>
            <a:r>
              <a:t>A-g compliant (counts as lab course)</a:t>
            </a:r>
          </a:p>
          <a:p>
            <a:pPr lvl="2" marL="1066800" indent="-355600" defTabSz="467359">
              <a:spcBef>
                <a:spcPts val="800"/>
              </a:spcBef>
              <a:defRPr sz="2560"/>
            </a:pPr>
            <a:r>
              <a:t>Articulated (3 hr. Credit by Examination)</a:t>
            </a:r>
          </a:p>
          <a:p>
            <a:pPr lvl="2" marL="1066800" indent="-355600" defTabSz="467359">
              <a:spcBef>
                <a:spcPts val="800"/>
              </a:spcBef>
              <a:defRPr sz="2560"/>
            </a:pPr>
            <a:r>
              <a:t>Dual-Enrollment (4 hr. Astro 10&amp;11 </a:t>
            </a:r>
            <a:br/>
            <a:r>
              <a:t>with Los Medanos College in Pittsburg, CA)</a:t>
            </a:r>
          </a:p>
          <a:p>
            <a:pPr lvl="1" marL="711200" indent="-355600" defTabSz="467359">
              <a:spcBef>
                <a:spcPts val="800"/>
              </a:spcBef>
              <a:defRPr sz="2560"/>
            </a:pPr>
            <a:r>
              <a:rPr u="sng">
                <a:hlinkClick r:id="rId3" invalidUrl="" action="" tgtFrame="" tooltip="" history="1" highlightClick="0" endSnd="0"/>
              </a:rPr>
              <a:t>jeff@astronomyteacher.com</a:t>
            </a:r>
          </a:p>
          <a:p>
            <a:pPr marL="355600" indent="-355600" defTabSz="467359">
              <a:spcBef>
                <a:spcPts val="800"/>
              </a:spcBef>
              <a:defRPr sz="2560"/>
            </a:pPr>
            <a:r>
              <a:t>About you</a:t>
            </a:r>
          </a:p>
          <a:p>
            <a:pPr marL="355600" indent="-355600" defTabSz="467359">
              <a:spcBef>
                <a:spcPts val="800"/>
              </a:spcBef>
              <a:defRPr sz="2560"/>
            </a:pPr>
            <a:r>
              <a:t>Survey results</a:t>
            </a:r>
          </a:p>
        </p:txBody>
      </p:sp>
      <p:pic>
        <p:nvPicPr>
          <p:cNvPr id="158" name="Screen Shot 2022-12-04 at 11.54.47 PM.png" descr="Screen Shot 2022-12-04 at 11.54.4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7402" y="5201002"/>
            <a:ext cx="4433321" cy="3662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pace floating.png" descr="space floati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24621" y="393865"/>
            <a:ext cx="3978883" cy="3978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6. Stellar Evolution and Black Ho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6. Stellar Evolution and Black Holes</a:t>
            </a:r>
          </a:p>
        </p:txBody>
      </p:sp>
      <p:sp>
        <p:nvSpPr>
          <p:cNvPr id="308" name="HR diagrams…"/>
          <p:cNvSpPr txBox="1"/>
          <p:nvPr>
            <p:ph type="body" sz="half" idx="1"/>
          </p:nvPr>
        </p:nvSpPr>
        <p:spPr>
          <a:xfrm>
            <a:off x="633260" y="2521229"/>
            <a:ext cx="11099801" cy="2390784"/>
          </a:xfrm>
          <a:prstGeom prst="rect">
            <a:avLst/>
          </a:prstGeom>
        </p:spPr>
        <p:txBody>
          <a:bodyPr/>
          <a:lstStyle/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HR diagrams</a:t>
            </a:r>
          </a:p>
          <a:p>
            <a:pPr lvl="1" marL="9144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solidFill>
                  <a:srgbClr val="FF26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***ACTIVITY (easy) :</a:t>
            </a:r>
            <a:r>
              <a:rPr b="1" u="sng">
                <a:uFill>
                  <a:solidFill>
                    <a:srgbClr val="2E1D00"/>
                  </a:solidFill>
                </a:uFill>
                <a:hlinkClick r:id="rId2" invalidUrl="" action="" tgtFrame="" tooltip="" history="1" highlightClick="0" endSnd="0"/>
              </a:rPr>
              <a:t> JEWEL BOX CLUSTER</a:t>
            </a:r>
            <a:r>
              <a:t> (print out on a color printer)</a:t>
            </a:r>
          </a:p>
          <a:p>
            <a:pPr lvl="1" marL="9144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b="1" sz="2640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>
                <a:solidFill>
                  <a:srgbClr val="000000"/>
                </a:solidFill>
              </a:rPr>
              <a:t>Jewel box cluster </a:t>
            </a:r>
            <a:r>
              <a:rPr>
                <a:hlinkClick r:id="rId3" invalidUrl="" action="" tgtFrame="" tooltip="" history="1" highlightClick="0" endSnd="0"/>
              </a:rPr>
              <a:t>powerpoint for those who don’t have color printers</a:t>
            </a:r>
            <a:endParaRPr b="0" u="none">
              <a:solidFill>
                <a:srgbClr val="000000"/>
              </a:solidFill>
            </a:endParaRP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b="1" sz="2640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>
                <a:solidFill>
                  <a:srgbClr val="000000"/>
                </a:solidFill>
              </a:rPr>
              <a:t>ACTIVITY (Easy) : </a:t>
            </a:r>
            <a:r>
              <a:rPr>
                <a:hlinkClick r:id="rId4" invalidUrl="" action="" tgtFrame="" tooltip="" history="1" highlightClick="0" endSnd="0"/>
              </a:rPr>
              <a:t> MAKING A TASTY AGN</a:t>
            </a:r>
          </a:p>
        </p:txBody>
      </p:sp>
      <p:pic>
        <p:nvPicPr>
          <p:cNvPr id="309" name="IMG_9501.JPG" descr="IMG_95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7391473" y="4098294"/>
            <a:ext cx="4351570" cy="580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9500.JPG" descr="IMG_950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1476954" y="4160808"/>
            <a:ext cx="4257798" cy="5677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H-R diagr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H-R diagrams</a:t>
            </a:r>
          </a:p>
        </p:txBody>
      </p:sp>
      <p:sp>
        <p:nvSpPr>
          <p:cNvPr id="313" name="Hertzprung-Russell Diagra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Hertzprung-Russell Diagram</a:t>
            </a:r>
          </a:p>
          <a:p>
            <a:pPr/>
            <a:r>
              <a:t>Like a periodic table for Chemistry</a:t>
            </a:r>
            <a:endParaRPr i="1"/>
          </a:p>
          <a:p>
            <a:pPr/>
            <a:r>
              <a:t>x axis is Spectral Class, Color or Temp</a:t>
            </a:r>
          </a:p>
          <a:p>
            <a:pPr/>
            <a:r>
              <a:t>y axis is magnitude, luminosity, or brightness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he Jewel Box Clus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Jewel Box Cluster</a:t>
            </a:r>
          </a:p>
        </p:txBody>
      </p:sp>
      <p:sp>
        <p:nvSpPr>
          <p:cNvPr id="316" name="Class participation activit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Class participation activity</a:t>
            </a:r>
          </a:p>
          <a:p>
            <a:pPr/>
            <a:r>
              <a:t>CA2 3.1 P. 156</a:t>
            </a:r>
          </a:p>
        </p:txBody>
      </p:sp>
      <p:pic>
        <p:nvPicPr>
          <p:cNvPr id="317" name="JBoxWithGuage.jpg" descr="JBoxWithGu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841" y="704207"/>
            <a:ext cx="12778767" cy="789276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JBoxWithGuage.jpg" descr="JBoxWithGu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3692" y="-357380"/>
            <a:ext cx="18154880" cy="11213308"/>
          </a:xfrm>
          <a:prstGeom prst="rect">
            <a:avLst/>
          </a:prstGeom>
          <a:ln w="12700"/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0473" y="180622"/>
            <a:ext cx="1272210" cy="9753601"/>
          </a:xfrm>
          <a:prstGeom prst="rect">
            <a:avLst/>
          </a:prstGeom>
          <a:ln w="12700"/>
        </p:spPr>
      </p:pic>
      <p:sp>
        <p:nvSpPr>
          <p:cNvPr id="323" name="Spectral class K2"/>
          <p:cNvSpPr txBox="1"/>
          <p:nvPr/>
        </p:nvSpPr>
        <p:spPr>
          <a:xfrm>
            <a:off x="1875284" y="1087796"/>
            <a:ext cx="3944056" cy="69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650240">
              <a:defRPr sz="36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Spectral class K2</a:t>
            </a:r>
          </a:p>
        </p:txBody>
      </p:sp>
      <p:sp>
        <p:nvSpPr>
          <p:cNvPr id="324" name="Magnitude 3"/>
          <p:cNvSpPr txBox="1"/>
          <p:nvPr/>
        </p:nvSpPr>
        <p:spPr>
          <a:xfrm>
            <a:off x="2620863" y="1956208"/>
            <a:ext cx="2824273" cy="69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650240">
              <a:defRPr sz="36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Magnitude 3</a:t>
            </a:r>
          </a:p>
        </p:txBody>
      </p:sp>
      <p:sp>
        <p:nvSpPr>
          <p:cNvPr id="325" name="Line"/>
          <p:cNvSpPr/>
          <p:nvPr/>
        </p:nvSpPr>
        <p:spPr>
          <a:xfrm flipH="1" flipV="1">
            <a:off x="8469550" y="-154856"/>
            <a:ext cx="204310" cy="9629742"/>
          </a:xfrm>
          <a:prstGeom prst="line">
            <a:avLst/>
          </a:prstGeom>
          <a:ln w="25400">
            <a:solidFill>
              <a:srgbClr val="EBEBEB"/>
            </a:solidFill>
            <a:miter lim="400000"/>
          </a:ln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26" name="Text"/>
          <p:cNvSpPr txBox="1"/>
          <p:nvPr/>
        </p:nvSpPr>
        <p:spPr>
          <a:xfrm>
            <a:off x="6402987" y="4864523"/>
            <a:ext cx="529864" cy="385799"/>
          </a:xfrm>
          <a:prstGeom prst="rect">
            <a:avLst/>
          </a:prstGeom>
          <a:ln w="12700">
            <a:miter lim="400000"/>
          </a:ln>
        </p:spPr>
        <p:txBody>
          <a:bodyPr wrap="none" lIns="72248" tIns="72248" rIns="72248" bIns="72248" anchor="ctr">
            <a:spAutoFit/>
          </a:bodyPr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7" name="Line"/>
          <p:cNvSpPr/>
          <p:nvPr/>
        </p:nvSpPr>
        <p:spPr>
          <a:xfrm flipV="1">
            <a:off x="5266003" y="4782489"/>
            <a:ext cx="1806224" cy="18062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28" name="Line"/>
          <p:cNvSpPr/>
          <p:nvPr/>
        </p:nvSpPr>
        <p:spPr>
          <a:xfrm flipH="1" flipV="1">
            <a:off x="532948" y="4660015"/>
            <a:ext cx="10857740" cy="1"/>
          </a:xfrm>
          <a:prstGeom prst="line">
            <a:avLst/>
          </a:prstGeom>
          <a:ln w="25400">
            <a:solidFill>
              <a:srgbClr val="EBEBEB"/>
            </a:solidFill>
            <a:miter lim="400000"/>
          </a:ln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5157 -0.316434" origin="layout" pathEditMode="relative">
                                      <p:cBhvr>
                                        <p:cTn id="6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25157 -0.316434 L -0.225157 -0.540678" origin="layout" pathEditMode="relative">
                                      <p:cBhvr>
                                        <p:cTn id="1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4"/>
      <p:bldP build="whole" bldLvl="1" animBg="1" rev="0" advAuto="0" spid="32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2" name="Screen Shot 2018-05-02 at 6.25.01 PM.png" descr="Screen Shot 2018-05-02 at 6.25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868" y="364369"/>
            <a:ext cx="9608108" cy="9608108"/>
          </a:xfrm>
          <a:prstGeom prst="rect">
            <a:avLst/>
          </a:prstGeom>
          <a:ln w="12700"/>
        </p:spPr>
      </p:pic>
      <p:sp>
        <p:nvSpPr>
          <p:cNvPr id="333" name="Oval"/>
          <p:cNvSpPr/>
          <p:nvPr/>
        </p:nvSpPr>
        <p:spPr>
          <a:xfrm>
            <a:off x="9194918" y="2240665"/>
            <a:ext cx="302676" cy="238185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34" name="Oval"/>
          <p:cNvSpPr/>
          <p:nvPr/>
        </p:nvSpPr>
        <p:spPr>
          <a:xfrm>
            <a:off x="9498083" y="2192554"/>
            <a:ext cx="302676" cy="33440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35" name="Oval"/>
          <p:cNvSpPr/>
          <p:nvPr/>
        </p:nvSpPr>
        <p:spPr>
          <a:xfrm>
            <a:off x="9154384" y="3122331"/>
            <a:ext cx="383745" cy="35890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36" name="Oval"/>
          <p:cNvSpPr/>
          <p:nvPr/>
        </p:nvSpPr>
        <p:spPr>
          <a:xfrm>
            <a:off x="8430314" y="4570912"/>
            <a:ext cx="383745" cy="35890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37" name="Oval"/>
          <p:cNvSpPr/>
          <p:nvPr/>
        </p:nvSpPr>
        <p:spPr>
          <a:xfrm>
            <a:off x="4601878" y="5332295"/>
            <a:ext cx="302677" cy="238185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38" name="Oval"/>
          <p:cNvSpPr/>
          <p:nvPr/>
        </p:nvSpPr>
        <p:spPr>
          <a:xfrm>
            <a:off x="7645155" y="1644266"/>
            <a:ext cx="383745" cy="35890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39" name="Oval"/>
          <p:cNvSpPr/>
          <p:nvPr/>
        </p:nvSpPr>
        <p:spPr>
          <a:xfrm>
            <a:off x="6310528" y="2536630"/>
            <a:ext cx="383744" cy="35890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40" name="Oval"/>
          <p:cNvSpPr/>
          <p:nvPr/>
        </p:nvSpPr>
        <p:spPr>
          <a:xfrm>
            <a:off x="7521073" y="2942879"/>
            <a:ext cx="383745" cy="35890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41" name="Oval"/>
          <p:cNvSpPr/>
          <p:nvPr/>
        </p:nvSpPr>
        <p:spPr>
          <a:xfrm>
            <a:off x="9194918" y="2596991"/>
            <a:ext cx="302676" cy="238185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42" name="Oval"/>
          <p:cNvSpPr/>
          <p:nvPr/>
        </p:nvSpPr>
        <p:spPr>
          <a:xfrm>
            <a:off x="7645155" y="3822975"/>
            <a:ext cx="302677" cy="238185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43" name="Oval"/>
          <p:cNvSpPr/>
          <p:nvPr/>
        </p:nvSpPr>
        <p:spPr>
          <a:xfrm>
            <a:off x="9498083" y="3361377"/>
            <a:ext cx="302676" cy="238186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344" name="Oval"/>
          <p:cNvSpPr/>
          <p:nvPr/>
        </p:nvSpPr>
        <p:spPr>
          <a:xfrm>
            <a:off x="9498083" y="3003239"/>
            <a:ext cx="302676" cy="238185"/>
          </a:xfrm>
          <a:prstGeom prst="ellipse">
            <a:avLst/>
          </a:pr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2248" tIns="72248" rIns="72248" bIns="72248" anchor="ctr"/>
          <a:lstStyle/>
          <a:p>
            <a: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5" grpId="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click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click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click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click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click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click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click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click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click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" grpId="6"/>
      <p:bldP build="whole" bldLvl="1" animBg="1" rev="0" advAuto="0" spid="340" grpId="8"/>
      <p:bldP build="whole" bldLvl="1" animBg="1" rev="0" advAuto="0" spid="333" grpId="1"/>
      <p:bldP build="whole" bldLvl="1" animBg="1" rev="0" advAuto="0" spid="344" grpId="12"/>
      <p:bldP build="whole" bldLvl="1" animBg="1" rev="0" advAuto="0" spid="337" grpId="5"/>
      <p:bldP build="whole" bldLvl="1" animBg="1" rev="0" advAuto="0" spid="341" grpId="9"/>
      <p:bldP build="whole" bldLvl="1" animBg="1" rev="0" advAuto="0" spid="343" grpId="11"/>
      <p:bldP build="whole" bldLvl="1" animBg="1" rev="0" advAuto="0" spid="339" grpId="7"/>
      <p:bldP build="whole" bldLvl="1" animBg="1" rev="0" advAuto="0" spid="336" grpId="4"/>
      <p:bldP build="whole" bldLvl="1" animBg="1" rev="0" advAuto="0" spid="335" grpId="3"/>
      <p:bldP build="whole" bldLvl="1" animBg="1" rev="0" advAuto="0" spid="334" grpId="2"/>
      <p:bldP build="whole" bldLvl="1" animBg="1" rev="0" advAuto="0" spid="342" grpId="1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ges of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Ages of Clusters</a:t>
            </a:r>
          </a:p>
        </p:txBody>
      </p:sp>
      <p:sp>
        <p:nvSpPr>
          <p:cNvPr id="347" name="If there are any blue, bright stars, it must be a young cluster"/>
          <p:cNvSpPr txBox="1"/>
          <p:nvPr>
            <p:ph type="body" sz="quarter" idx="1"/>
          </p:nvPr>
        </p:nvSpPr>
        <p:spPr>
          <a:xfrm>
            <a:off x="975359" y="2275839"/>
            <a:ext cx="11054082" cy="1733975"/>
          </a:xfrm>
          <a:prstGeom prst="rect">
            <a:avLst/>
          </a:prstGeom>
        </p:spPr>
        <p:txBody>
          <a:bodyPr/>
          <a:lstStyle>
            <a:lvl1pPr marL="946875" indent="-449035"/>
          </a:lstStyle>
          <a:p>
            <a:pPr/>
            <a:r>
              <a:t>If there are any blue, bright stars, it must be a young cluster</a:t>
            </a:r>
          </a:p>
        </p:txBody>
      </p:sp>
      <p:pic>
        <p:nvPicPr>
          <p:cNvPr id="348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79" y="3720817"/>
            <a:ext cx="12938042" cy="514773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tellar Evolution"/>
          <p:cNvSpPr txBox="1"/>
          <p:nvPr>
            <p:ph type="title"/>
          </p:nvPr>
        </p:nvSpPr>
        <p:spPr>
          <a:xfrm>
            <a:off x="1806222" y="541866"/>
            <a:ext cx="10295468" cy="2275841"/>
          </a:xfrm>
          <a:prstGeom prst="rect">
            <a:avLst/>
          </a:prstGeom>
        </p:spPr>
        <p:txBody>
          <a:bodyPr/>
          <a:lstStyle/>
          <a:p>
            <a:pPr/>
            <a:r>
              <a:t>Stellar Evolution	</a:t>
            </a:r>
          </a:p>
        </p:txBody>
      </p:sp>
      <p:sp>
        <p:nvSpPr>
          <p:cNvPr id="351" name="Stars move around on the H-R diagram as they age"/>
          <p:cNvSpPr txBox="1"/>
          <p:nvPr>
            <p:ph type="body" idx="1"/>
          </p:nvPr>
        </p:nvSpPr>
        <p:spPr>
          <a:xfrm>
            <a:off x="975359" y="2348088"/>
            <a:ext cx="11054082" cy="6935895"/>
          </a:xfrm>
          <a:prstGeom prst="rect">
            <a:avLst/>
          </a:prstGeom>
        </p:spPr>
        <p:txBody>
          <a:bodyPr/>
          <a:lstStyle>
            <a:lvl1pPr marL="946875" indent="-449035"/>
          </a:lstStyle>
          <a:p>
            <a:pPr/>
            <a:r>
              <a:t>Stars move around on the H-R diagram as they age</a:t>
            </a:r>
          </a:p>
        </p:txBody>
      </p:sp>
      <p:pic>
        <p:nvPicPr>
          <p:cNvPr id="352" name="hr-tracks.png" descr="hr-track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0151" y="3395697"/>
            <a:ext cx="5328356" cy="4840677"/>
          </a:xfrm>
          <a:prstGeom prst="rect">
            <a:avLst/>
          </a:prstGeom>
          <a:ln w="12700"/>
        </p:spPr>
      </p:pic>
      <p:sp>
        <p:nvSpPr>
          <p:cNvPr id="353" name="http://www.tim-thompson.com/hr.html#fig2"/>
          <p:cNvSpPr txBox="1"/>
          <p:nvPr/>
        </p:nvSpPr>
        <p:spPr>
          <a:xfrm>
            <a:off x="1463039" y="6303715"/>
            <a:ext cx="3233139" cy="174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57799" marR="57799" algn="l" defTabSz="1300480">
              <a:defRPr b="0" sz="3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http://www.tim-thompson.com/hr.html#fig2</a:t>
            </a:r>
          </a:p>
        </p:txBody>
      </p:sp>
      <p:pic>
        <p:nvPicPr>
          <p:cNvPr id="35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4222" y="144497"/>
            <a:ext cx="2384214" cy="237419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7. A bunch of acti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7. A bunch of activities</a:t>
            </a:r>
          </a:p>
        </p:txBody>
      </p:sp>
      <p:sp>
        <p:nvSpPr>
          <p:cNvPr id="357" name="Sundial ki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Sundial kit</a:t>
            </a:r>
          </a:p>
          <a:p>
            <a:pPr lvl="1" marL="9144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ACTIVITY (moderate) :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2" invalidUrl="" action="" tgtFrame="" tooltip="" history="1" highlightClick="0" endSnd="0"/>
              </a:rPr>
              <a:t> SUNDIAL KIT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Exoplanets</a:t>
            </a:r>
          </a:p>
          <a:p>
            <a:pPr lvl="1" marL="9144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ACTIVITY (moderate) 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3" invalidUrl="" action="" tgtFrame="" tooltip="" history="1" highlightClick="0" endSnd="0"/>
              </a:rPr>
              <a:t>EXOPLANET GRAPH</a:t>
            </a:r>
          </a:p>
          <a:p>
            <a:pPr lvl="1" marL="9144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Exoplanet simulation with sensors.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4" invalidUrl="" action="" tgtFrame="" tooltip="" history="1" highlightClick="0" endSnd="0"/>
              </a:rPr>
              <a:t>Vernier light sensor </a:t>
            </a:r>
            <a:r>
              <a:t>link.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5" invalidUrl="" action="" tgtFrame="" tooltip="" history="1" highlightClick="0" endSnd="0"/>
              </a:rPr>
              <a:t>Computer Interface needed </a:t>
            </a:r>
            <a:r>
              <a:t>as well. 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4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How to observe the solar eclipses in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6" invalidUrl="" action="" tgtFrame="" tooltip="" history="1" highlightClick="0" endSnd="0"/>
              </a:rPr>
              <a:t> 2023</a:t>
            </a:r>
            <a:r>
              <a:t> and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7" invalidUrl="" action="" tgtFrame="" tooltip="" history="1" highlightClick="0" endSnd="0"/>
              </a:rPr>
              <a:t>2024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4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ACTIVITY (moderate):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8" invalidUrl="" action="" tgtFrame="" tooltip="" history="1" highlightClick="0" endSnd="0"/>
              </a:rPr>
              <a:t>Ellipse Lab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4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ACTIVITY (moderate):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9" invalidUrl="" action="" tgtFrame="" tooltip="" history="1" highlightClick="0" endSnd="0"/>
              </a:rPr>
              <a:t>Moon Phase Diagram</a:t>
            </a:r>
            <a:r>
              <a:t> with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10" invalidUrl="" action="" tgtFrame="" tooltip="" history="1" highlightClick="0" endSnd="0"/>
              </a:rPr>
              <a:t>labels</a:t>
            </a:r>
            <a:r>
              <a:t> and a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11" invalidUrl="" action="" tgtFrame="" tooltip="" history="1" highlightClick="0" endSnd="0"/>
              </a:rPr>
              <a:t>Powerpoint</a:t>
            </a:r>
            <a:r>
              <a:t> and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12" invalidUrl="" action="" tgtFrame="" tooltip="" history="1" highlightClick="0" endSnd="0"/>
              </a:rPr>
              <a:t>Keynote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4"/>
              <a:defRPr sz="2640">
                <a:latin typeface="Optima"/>
                <a:ea typeface="Optima"/>
                <a:cs typeface="Optima"/>
                <a:sym typeface="Optima"/>
              </a:defRPr>
            </a:pPr>
            <a:r>
              <a:t>ACTIVITY (advanced):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13" invalidUrl="" action="" tgtFrame="" tooltip="" history="1" highlightClick="0" endSnd="0"/>
              </a:rPr>
              <a:t>Astrolabes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4"/>
              <a:defRPr b="1" sz="2640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>
                <a:solidFill>
                  <a:srgbClr val="000000"/>
                </a:solidFill>
              </a:rPr>
              <a:t>ACTIVITY (easy): </a:t>
            </a:r>
            <a:r>
              <a:rPr>
                <a:hlinkClick r:id="rId14" invalidUrl="" action="" tgtFrame="" tooltip="" history="1" highlightClick="0" endSnd="0"/>
              </a:rPr>
              <a:t>Uncle Al’s Planisphere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oor Prizes Workshop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/>
            <a:r>
              <a:t>Door Prizes Workshop 1</a:t>
            </a:r>
          </a:p>
        </p:txBody>
      </p:sp>
      <p:sp>
        <p:nvSpPr>
          <p:cNvPr id="360" name="1 printed copy of the Student Book for Volume 1 and 2.…"/>
          <p:cNvSpPr txBox="1"/>
          <p:nvPr>
            <p:ph type="body" idx="1"/>
          </p:nvPr>
        </p:nvSpPr>
        <p:spPr>
          <a:xfrm>
            <a:off x="197757" y="2481035"/>
            <a:ext cx="11099801" cy="6286501"/>
          </a:xfrm>
          <a:prstGeom prst="rect">
            <a:avLst/>
          </a:prstGeom>
        </p:spPr>
        <p:txBody>
          <a:bodyPr/>
          <a:lstStyle/>
          <a:p>
            <a:pPr marL="297815" indent="-297815" defTabSz="391414">
              <a:spcBef>
                <a:spcPts val="2800"/>
              </a:spcBef>
              <a:defRPr sz="2144"/>
            </a:pPr>
            <a:r>
              <a:t>1 printed copy of the Student Book for Volume 1 and 2.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t>2 copies of the Student e-Book for each volume.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 1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 2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t> For the grand prize, 1 copy of the Teacher Manual e-Book for the volume of choice picked by the seminar attendee.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t>One NASA pop-up book on Active Galactic Nuclei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oor Prizes Workshop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/>
            <a:r>
              <a:t>Door Prizes Workshop 2</a:t>
            </a:r>
          </a:p>
        </p:txBody>
      </p:sp>
      <p:sp>
        <p:nvSpPr>
          <p:cNvPr id="363" name="1 printed copy of the Student Book for Volume 1 and 2.…"/>
          <p:cNvSpPr txBox="1"/>
          <p:nvPr>
            <p:ph type="body" idx="1"/>
          </p:nvPr>
        </p:nvSpPr>
        <p:spPr>
          <a:xfrm>
            <a:off x="197757" y="2481035"/>
            <a:ext cx="11099801" cy="6286501"/>
          </a:xfrm>
          <a:prstGeom prst="rect">
            <a:avLst/>
          </a:prstGeom>
        </p:spPr>
        <p:txBody>
          <a:bodyPr/>
          <a:lstStyle/>
          <a:p>
            <a:pPr marL="297815" indent="-297815" defTabSz="391414">
              <a:spcBef>
                <a:spcPts val="2800"/>
              </a:spcBef>
              <a:defRPr sz="2144"/>
            </a:pPr>
            <a:r>
              <a:t>1 printed copy of the Student Book for Volume 1 and 2.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t>2 copies of the Student e-Book for each volume.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 1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 2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t> For the grand prize, 1 copy of the Teacher Manual e-Book for the volume of choice picked by the seminar attendee.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t>One NASA pop-up book on Active Galactic Nuclei</a:t>
            </a:r>
          </a:p>
          <a:p>
            <a:pPr lvl="1" marL="595630" indent="-297815" defTabSz="391414">
              <a:spcBef>
                <a:spcPts val="2800"/>
              </a:spcBef>
              <a:defRPr sz="2144"/>
            </a:pPr>
            <a:r>
              <a:t>Winner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883" y="171078"/>
            <a:ext cx="11005556" cy="523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7846" y="5215122"/>
            <a:ext cx="11684454" cy="4916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he 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End</a:t>
            </a:r>
          </a:p>
        </p:txBody>
      </p:sp>
      <p:sp>
        <p:nvSpPr>
          <p:cNvPr id="366" name="Stay in touch via FB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Stay in touch via FB?</a:t>
            </a:r>
          </a:p>
          <a:p>
            <a:pPr/>
            <a:r>
              <a:t>Contact me directly if I can help</a:t>
            </a:r>
          </a:p>
          <a:p>
            <a:pPr/>
            <a:r>
              <a:t>More workshops? Brainstorm topics</a:t>
            </a:r>
          </a:p>
          <a:p>
            <a:pPr/>
            <a:r>
              <a:t>Door Prizes provided by TeachingPoint</a:t>
            </a:r>
          </a:p>
          <a:p>
            <a:pPr/>
            <a:r>
              <a:t>New edition of Conceptual Astronomy coming soon (adding a short 1 volume 1 semester version).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860" y="1688466"/>
            <a:ext cx="12030210" cy="6376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2. Stellari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Stellarium</a:t>
            </a:r>
          </a:p>
        </p:txBody>
      </p:sp>
      <p:sp>
        <p:nvSpPr>
          <p:cNvPr id="167" name="How to use Stellarium and other astronomy apps…"/>
          <p:cNvSpPr txBox="1"/>
          <p:nvPr>
            <p:ph type="body" idx="1"/>
          </p:nvPr>
        </p:nvSpPr>
        <p:spPr>
          <a:xfrm>
            <a:off x="952500" y="2415336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sz="2440">
                <a:latin typeface="Optima"/>
                <a:ea typeface="Optima"/>
                <a:cs typeface="Optima"/>
                <a:sym typeface="Optima"/>
              </a:defRPr>
            </a:pPr>
            <a:r>
              <a:t>How to use Stellarium and other astronomy apps</a:t>
            </a:r>
            <a:endParaRPr b="0"/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440">
                <a:latin typeface="Optima"/>
                <a:ea typeface="Optima"/>
                <a:cs typeface="Optima"/>
                <a:sym typeface="Optima"/>
              </a:defRPr>
            </a:pPr>
            <a:r>
              <a:t>***STELLARIUM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2" invalidUrl="" action="" tgtFrame="" tooltip="" history="1" highlightClick="0" endSnd="0"/>
              </a:rPr>
              <a:t>www.stellarium.org</a:t>
            </a:r>
            <a:r>
              <a:t>. - for simulating the night sky, virtual experiments, observation planning and identification. Can be used to drive a digital planetarium.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b="1" sz="2440" u="sng">
                <a:solidFill>
                  <a:srgbClr val="FF26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/>
              <a:t>***ACTIVITY (moderate) : </a:t>
            </a:r>
            <a:r>
              <a:rPr>
                <a:hlinkClick r:id="rId3" invalidUrl="" action="" tgtFrame="" tooltip="" history="1" highlightClick="0" endSnd="0"/>
              </a:rPr>
              <a:t>INVESTIGATING AZIMUTH OF THE SUN FOR A YEAR</a:t>
            </a:r>
            <a:r>
              <a:rPr b="0" u="none"/>
              <a:t> (requires Stellarium)</a:t>
            </a:r>
            <a:endParaRPr b="0" u="none"/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b="1" sz="2440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latin typeface="Optima"/>
                <a:ea typeface="Optima"/>
                <a:cs typeface="Optima"/>
                <a:sym typeface="Optima"/>
              </a:defRPr>
            </a:pPr>
            <a:r>
              <a:rPr b="0" u="none">
                <a:solidFill>
                  <a:srgbClr val="000000"/>
                </a:solidFill>
              </a:rPr>
              <a:t>ACTIVITY: </a:t>
            </a:r>
            <a:r>
              <a:rPr>
                <a:hlinkClick r:id="rId4" invalidUrl="" action="" tgtFrame="" tooltip="" history="1" highlightClick="0" endSnd="0"/>
              </a:rPr>
              <a:t>PLOTTING THE ORBIT OF MARS USING SIMULATED OBSERVATIONS </a:t>
            </a:r>
            <a:r>
              <a:rPr b="0" u="none">
                <a:solidFill>
                  <a:srgbClr val="000000"/>
                </a:solidFill>
              </a:rPr>
              <a:t>(advanced) also Powerpoint including directions. </a:t>
            </a:r>
            <a:endParaRPr b="0" u="none">
              <a:solidFill>
                <a:srgbClr val="000000"/>
              </a:solidFill>
            </a:endParaRP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440">
                <a:latin typeface="Optima"/>
                <a:ea typeface="Optima"/>
                <a:cs typeface="Optima"/>
                <a:sym typeface="Optima"/>
              </a:defRPr>
            </a:pPr>
            <a:r>
              <a:t>CELESTIA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5" invalidUrl="" action="" tgtFrame="" tooltip="" history="1" highlightClick="0" endSnd="0"/>
              </a:rPr>
              <a:t>https://celestia.space/</a:t>
            </a:r>
            <a:r>
              <a:t> - for simulating the solar system from space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440">
                <a:latin typeface="Optima"/>
                <a:ea typeface="Optima"/>
                <a:cs typeface="Optima"/>
                <a:sym typeface="Optima"/>
              </a:defRPr>
            </a:pPr>
            <a:r>
              <a:t>SKYVIEW LITE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6" invalidUrl="" action="" tgtFrame="" tooltip="" history="1" highlightClick="0" endSnd="0"/>
              </a:rPr>
              <a:t>https://apps.apple.com/us/app/skyview-lite/id413936865</a:t>
            </a:r>
            <a:r>
              <a:t>  - for identification of stars and constellations while observing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440">
                <a:latin typeface="Optima"/>
                <a:ea typeface="Optima"/>
                <a:cs typeface="Optima"/>
                <a:sym typeface="Optima"/>
              </a:defRPr>
            </a:pPr>
            <a:r>
              <a:t>ASTRO IMAGE J </a:t>
            </a:r>
            <a:r>
              <a:rPr b="1" u="sng">
                <a:solidFill>
                  <a:srgbClr val="2E1D00"/>
                </a:solidFill>
                <a:uFill>
                  <a:solidFill>
                    <a:srgbClr val="2E1D00"/>
                  </a:solidFill>
                </a:uFill>
                <a:hlinkClick r:id="rId7" invalidUrl="" action="" tgtFrame="" tooltip="" history="1" highlightClick="0" endSnd="0"/>
              </a:rPr>
              <a:t>https://www.astro.louisville.edu/software/astroimagej/</a:t>
            </a:r>
            <a:r>
              <a:t>. - for manipulating digital images and measuring images with photometry and more</a:t>
            </a:r>
          </a:p>
          <a:p>
            <a:pPr marL="457200" indent="-317500" defTabSz="457200">
              <a:spcBef>
                <a:spcPts val="0"/>
              </a:spcBef>
              <a:buSzPct val="100000"/>
              <a:buFont typeface="Optima"/>
              <a:buAutoNum type="arabicPeriod" startAt="1"/>
              <a:defRPr sz="2440">
                <a:latin typeface="Optima"/>
                <a:ea typeface="Optima"/>
                <a:cs typeface="Optima"/>
                <a:sym typeface="Optima"/>
              </a:defRPr>
            </a:pPr>
            <a:r>
              <a:t>Anything you use regularly not on this list?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12-04 at 11.56.04 PM.png" descr="Screen Shot 2022-12-04 at 11.56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401" y="1606620"/>
            <a:ext cx="9265510" cy="654036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Activating the Angle Measurement Tool…"/>
          <p:cNvSpPr txBox="1"/>
          <p:nvPr/>
        </p:nvSpPr>
        <p:spPr>
          <a:xfrm>
            <a:off x="9800497" y="183620"/>
            <a:ext cx="2573376" cy="5248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Activating the Angle Measurement Tool</a:t>
            </a:r>
          </a:p>
          <a:p>
            <a:pPr marL="333375" indent="-333375" algn="l">
              <a:buSzPct val="145000"/>
              <a:buChar char="•"/>
            </a:pPr>
            <a:r>
              <a:t>Choose the wrench on the left menu</a:t>
            </a:r>
          </a:p>
          <a:p>
            <a:pPr marL="333375" indent="-333375" algn="l">
              <a:buSzPct val="145000"/>
              <a:buChar char="•"/>
            </a:pPr>
            <a:r>
              <a:t>Pick Plugins</a:t>
            </a:r>
          </a:p>
          <a:p>
            <a:pPr marL="333375" indent="-333375" algn="l">
              <a:buSzPct val="145000"/>
              <a:buChar char="•"/>
            </a:pPr>
            <a:r>
              <a:t>Choose Angle Measure</a:t>
            </a:r>
          </a:p>
          <a:p>
            <a:pPr marL="333375" indent="-333375" algn="l">
              <a:buSzPct val="145000"/>
              <a:buChar char="•"/>
            </a:pPr>
            <a:r>
              <a:t>Choose Load at Startup</a:t>
            </a:r>
          </a:p>
          <a:p>
            <a:pPr marL="333375" indent="-333375" algn="l">
              <a:buSzPct val="145000"/>
              <a:buChar char="•"/>
            </a:pPr>
            <a:r>
              <a:t>Restart Stellarium</a:t>
            </a:r>
          </a:p>
        </p:txBody>
      </p:sp>
      <p:sp>
        <p:nvSpPr>
          <p:cNvPr id="171" name="Tip for Measuring Angles in Stellarium"/>
          <p:cNvSpPr txBox="1"/>
          <p:nvPr/>
        </p:nvSpPr>
        <p:spPr>
          <a:xfrm>
            <a:off x="1854198" y="893420"/>
            <a:ext cx="564916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Tip for Measuring Angles in Stellarium</a:t>
            </a:r>
          </a:p>
        </p:txBody>
      </p:sp>
      <p:sp>
        <p:nvSpPr>
          <p:cNvPr id="172" name="Useful for:…"/>
          <p:cNvSpPr txBox="1"/>
          <p:nvPr/>
        </p:nvSpPr>
        <p:spPr>
          <a:xfrm>
            <a:off x="9800497" y="6088222"/>
            <a:ext cx="2573376" cy="377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Useful for:</a:t>
            </a:r>
          </a:p>
          <a:p>
            <a:pPr marL="333375" indent="-333375" algn="l">
              <a:buSzPct val="145000"/>
              <a:buChar char="•"/>
            </a:pPr>
            <a:r>
              <a:t>Elongation angles of inferior planets- size of Venus’ orbit</a:t>
            </a:r>
          </a:p>
          <a:p>
            <a:pPr marL="333375" indent="-333375" algn="l">
              <a:buSzPct val="145000"/>
              <a:buChar char="•"/>
            </a:pPr>
            <a:r>
              <a:t>Mars orbit lab</a:t>
            </a:r>
          </a:p>
          <a:p>
            <a:pPr marL="333375" indent="-333375" algn="l">
              <a:buSzPct val="145000"/>
              <a:buChar char="•"/>
            </a:pPr>
            <a:r>
              <a:t>Mapping constellations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creen Shot 2022-12-06 at 10.10.53 AM.png" descr="Screen Shot 2022-12-06 at 10.10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72" y="1572108"/>
            <a:ext cx="10258787" cy="728010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ctivating other Culture’s Constellations…"/>
          <p:cNvSpPr txBox="1"/>
          <p:nvPr/>
        </p:nvSpPr>
        <p:spPr>
          <a:xfrm>
            <a:off x="10382939" y="2517117"/>
            <a:ext cx="2735290" cy="3039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Activating other Culture’s Constellations</a:t>
            </a:r>
          </a:p>
          <a:p>
            <a:pPr/>
          </a:p>
          <a:p>
            <a:pPr marL="333375" indent="-333375" algn="l">
              <a:buSzPct val="145000"/>
              <a:buChar char="•"/>
            </a:pPr>
            <a:r>
              <a:t>Pick Sky Options</a:t>
            </a:r>
          </a:p>
          <a:p>
            <a:pPr marL="333375" indent="-333375" algn="l">
              <a:buSzPct val="145000"/>
              <a:buChar char="•"/>
            </a:pPr>
            <a:r>
              <a:t>Pick Starlore</a:t>
            </a:r>
          </a:p>
          <a:p>
            <a:pPr marL="333375" indent="-333375" algn="l">
              <a:buSzPct val="145000"/>
              <a:buChar char="•"/>
            </a:pPr>
            <a:r>
              <a:t>Change Culture</a:t>
            </a:r>
          </a:p>
        </p:txBody>
      </p:sp>
      <p:sp>
        <p:nvSpPr>
          <p:cNvPr id="176" name="Integrating Other Cultures"/>
          <p:cNvSpPr txBox="1"/>
          <p:nvPr/>
        </p:nvSpPr>
        <p:spPr>
          <a:xfrm>
            <a:off x="3907410" y="512962"/>
            <a:ext cx="391302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Integrating Other Cultures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 Shot 2022-12-04 at 11.58.28 PM.png" descr="Screen Shot 2022-12-04 at 11.58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4814" y="1377569"/>
            <a:ext cx="9434231" cy="5344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Using Stellarium for the Azimuth for a Year lab…"/>
          <p:cNvSpPr txBox="1"/>
          <p:nvPr/>
        </p:nvSpPr>
        <p:spPr>
          <a:xfrm>
            <a:off x="2815615" y="6834142"/>
            <a:ext cx="7373570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76250" indent="-476250" algn="l">
              <a:buSzPct val="100000"/>
              <a:buAutoNum type="arabicPeriod" startAt="1"/>
            </a:pPr>
            <a:r>
              <a:t>Using Stellarium for the Azimuth for a Year lab</a:t>
            </a:r>
          </a:p>
          <a:p>
            <a:pPr lvl="1" marL="1111250" indent="-476250" algn="l">
              <a:buSzPct val="100000"/>
              <a:buAutoNum type="arabicPeriod" startAt="1"/>
            </a:pPr>
            <a:r>
              <a:t>Type “K” to stop the clock</a:t>
            </a:r>
          </a:p>
          <a:p>
            <a:pPr lvl="1" marL="1111250" indent="-476250" algn="l">
              <a:buSzPct val="100000"/>
              <a:buAutoNum type="arabicPeriod" startAt="1"/>
            </a:pPr>
            <a:r>
              <a:t>Click on the sun (targeting reticle active)</a:t>
            </a:r>
          </a:p>
          <a:p>
            <a:pPr lvl="1" marL="1111250" indent="-476250" algn="l">
              <a:buSzPct val="100000"/>
              <a:buAutoNum type="arabicPeriod" startAt="1"/>
            </a:pPr>
            <a:r>
              <a:t>Sun appears in HUD</a:t>
            </a:r>
          </a:p>
          <a:p>
            <a:pPr lvl="1" marL="1111250" indent="-476250" algn="l">
              <a:buSzPct val="100000"/>
              <a:buAutoNum type="arabicPeriod" startAt="1"/>
            </a:pPr>
            <a:r>
              <a:t>Adjust time until Altitude is 0 degrees</a:t>
            </a:r>
          </a:p>
          <a:p>
            <a:pPr lvl="1" marL="1111250" indent="-476250" algn="l">
              <a:buSzPct val="100000"/>
              <a:buAutoNum type="arabicPeriod" startAt="1"/>
            </a:pPr>
            <a:r>
              <a:t>Record Azimuth and date</a:t>
            </a:r>
          </a:p>
          <a:p>
            <a:pPr lvl="1" marL="1111250" indent="-476250" algn="l">
              <a:buSzPct val="100000"/>
              <a:buAutoNum type="arabicPeriod" startAt="1"/>
            </a:pPr>
            <a:r>
              <a:t>Advance 2 weeks and repeat, for a year</a:t>
            </a:r>
          </a:p>
        </p:txBody>
      </p:sp>
      <p:sp>
        <p:nvSpPr>
          <p:cNvPr id="180" name="Azimuth of the Rising Sun for a Year"/>
          <p:cNvSpPr txBox="1"/>
          <p:nvPr/>
        </p:nvSpPr>
        <p:spPr>
          <a:xfrm>
            <a:off x="4204319" y="409858"/>
            <a:ext cx="533522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Azimuth of the Rising Sun for a Year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