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9" r:id="rId3"/>
    <p:sldId id="270" r:id="rId4"/>
    <p:sldId id="271" r:id="rId5"/>
    <p:sldId id="272" r:id="rId6"/>
    <p:sldId id="2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94"/>
  </p:normalViewPr>
  <p:slideViewPr>
    <p:cSldViewPr snapToGrid="0" snapToObjects="1">
      <p:cViewPr varScale="1">
        <p:scale>
          <a:sx n="105" d="100"/>
          <a:sy n="105" d="100"/>
        </p:scale>
        <p:origin x="208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559BA-DCBA-484E-A279-A7A61DB28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D85AFF-0D04-6F4F-BD0F-3C39738FFD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D351E-CC89-E44C-B8AA-01E729EB6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E42D-A662-AC49-A047-2495058CE03E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24692-B5F2-0542-B4A5-6F9E20DDE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2ACCA-C705-4E48-8C03-C5D8D220D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CBBF-06CB-1948-B0AB-08D83FD1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778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7C421F-719F-3B4A-9A04-115EA30A0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595B9B-ACCC-D24C-B869-A6D35B7595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8F80A-5BA8-A543-8159-27EC8D803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E42D-A662-AC49-A047-2495058CE03E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13741F-574A-E741-A607-FF7ABBA1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4C57F4-35FF-FB44-8912-C30471ABC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CBBF-06CB-1948-B0AB-08D83FD1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72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29A3DA-857A-A241-8FAA-E338251DB4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917997-285D-404A-A7EC-17095AD6E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A98E0-0074-9D47-8924-C9EB21172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E42D-A662-AC49-A047-2495058CE03E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73F29F-6935-FD4F-A9BC-36E7B644D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D8B73-CCD4-CD4D-AEB6-4C65D0BE9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CBBF-06CB-1948-B0AB-08D83FD1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19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990384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2A7B5-273F-8545-83EB-38EBEF5CD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4524C-A54A-084F-B90B-AC7AAE33D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811AAA-4D4C-B343-A5EE-57C8EB760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E42D-A662-AC49-A047-2495058CE03E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07B1A-3814-274C-8E19-734AC9BB5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377461-834C-7940-AE1E-336DBB15B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CBBF-06CB-1948-B0AB-08D83FD1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20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47DB1-CB06-3C4D-A4CF-D808F08D8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69D77A-EC9A-1741-8D41-2884DBEEE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E9BF6-3F02-AC4D-B694-55779DAB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E42D-A662-AC49-A047-2495058CE03E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49957-6322-5342-915A-36B00E15F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DD0C8-F32A-D640-8798-D177AB9B4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CBBF-06CB-1948-B0AB-08D83FD1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79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725BB-A40D-2A48-B131-A16439C35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68BFF5-66ED-0C48-A426-36C6D8A826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87F24D-7CF6-884E-9DB8-2C4B7755D9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FE74F-5CA2-9046-92A5-B2D248B77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E42D-A662-AC49-A047-2495058CE03E}" type="datetimeFigureOut">
              <a:rPr lang="en-US" smtClean="0"/>
              <a:t>12/2/22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C64DE5-290A-0943-A61F-1B308E3F2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BF093-86E1-DA41-98DB-41B3BEA41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CBBF-06CB-1948-B0AB-08D83FD1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6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D3C3-175D-DD4E-BEB3-2E1B03691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779874-4088-6C45-B0B6-99207BD31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B049F-A7EC-1D4B-AAAD-0A884EB59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8ABA15-BE54-0844-B915-3657579BFD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F14671-1528-C149-8113-EBECB15846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14BF0E-F38F-E341-AB7F-D4D792BB5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E42D-A662-AC49-A047-2495058CE03E}" type="datetimeFigureOut">
              <a:rPr lang="en-US" smtClean="0"/>
              <a:t>12/2/22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6170CE-1260-334F-B771-700F25BAA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B9A84A-1827-BE43-8957-AB7F95B38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CBBF-06CB-1948-B0AB-08D83FD1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29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49CA9-D8DF-8C4A-A5EB-BED170771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ABB989-00F3-3442-8833-ACF83F4C9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E42D-A662-AC49-A047-2495058CE03E}" type="datetimeFigureOut">
              <a:rPr lang="en-US" smtClean="0"/>
              <a:t>12/2/22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3ABC8D-4097-B84C-9BAA-26A1589C8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E63E34-1150-F442-8D67-C7E2E163C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CBBF-06CB-1948-B0AB-08D83FD1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12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46E116-6311-D14E-8BBA-EFD88038C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E42D-A662-AC49-A047-2495058CE03E}" type="datetimeFigureOut">
              <a:rPr lang="en-US" smtClean="0"/>
              <a:t>12/2/22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9D3BB6-3104-1E41-A4F8-80D4D8143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B53EBF-B81D-7C45-BC01-79DBB2A7F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CBBF-06CB-1948-B0AB-08D83FD1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6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ED463-C635-314B-950C-07AA43D6E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1A578-9D07-2943-8C88-FD32D9685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8C39CC-18D8-F84A-BE8B-27D1A34FA7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796B1-14FC-B049-B88E-330624240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E42D-A662-AC49-A047-2495058CE03E}" type="datetimeFigureOut">
              <a:rPr lang="en-US" smtClean="0"/>
              <a:t>12/2/22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4B863-6762-654C-AAC9-57A11C28A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8DB63-AA74-6B4E-A391-3F137FB00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CBBF-06CB-1948-B0AB-08D83FD1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070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8D0C5-E80E-FB4F-A1E7-5DB2A86FD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7F05E9-BF70-3D4E-8789-A2EF7A804C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49D540-BB8A-B042-922E-CD857E4A5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711600-8D2D-EB49-8C87-35DE9BFC4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9E42D-A662-AC49-A047-2495058CE03E}" type="datetimeFigureOut">
              <a:rPr lang="en-US" smtClean="0"/>
              <a:t>12/2/22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1375DC-A4EA-4D45-BC2B-9BDF56958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C68EB9-AFF0-8345-B59B-3C1777FC0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CBBF-06CB-1948-B0AB-08D83FD1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933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B66D33-35FD-0A49-A8A6-07605949E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104B4-9E15-2E4B-B31D-56E2E8DFB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9F39C-4737-B641-9320-AE70EAD57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9E42D-A662-AC49-A047-2495058CE03E}" type="datetimeFigureOut">
              <a:rPr lang="en-US" smtClean="0"/>
              <a:t>12/2/22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4BB30-2367-8E4C-A56C-3D7B37B024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CCD4D-A9D0-A545-87B5-7D9740C71F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FCBBF-06CB-1948-B0AB-08D83FD166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57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H-R diagram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H-R diagrams</a:t>
            </a:r>
          </a:p>
        </p:txBody>
      </p:sp>
      <p:sp>
        <p:nvSpPr>
          <p:cNvPr id="84" name="Hertzprung-Russell Diagra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Hertzprung-Russell Diagram</a:t>
            </a:r>
          </a:p>
          <a:p>
            <a:r>
              <a:t>Like a periodic table for Chemistry</a:t>
            </a:r>
            <a:endParaRPr i="1"/>
          </a:p>
          <a:p>
            <a:r>
              <a:t>x axis is Spectral Class, Color or Temp</a:t>
            </a:r>
          </a:p>
          <a:p>
            <a:r>
              <a:t>y axis is magnitude, luminosity, or brightness</a:t>
            </a:r>
          </a:p>
        </p:txBody>
      </p:sp>
    </p:spTree>
    <p:extLst>
      <p:ext uri="{BB962C8B-B14F-4D97-AF65-F5344CB8AC3E}">
        <p14:creationId xmlns:p14="http://schemas.microsoft.com/office/powerpoint/2010/main" val="26391438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HR Diagram basic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HR Diagram basics</a:t>
            </a:r>
          </a:p>
        </p:txBody>
      </p:sp>
      <p:sp>
        <p:nvSpPr>
          <p:cNvPr id="87" name="Line"/>
          <p:cNvSpPr/>
          <p:nvPr/>
        </p:nvSpPr>
        <p:spPr>
          <a:xfrm>
            <a:off x="2857500" y="2616200"/>
            <a:ext cx="25400" cy="2882900"/>
          </a:xfrm>
          <a:prstGeom prst="line">
            <a:avLst/>
          </a:prstGeom>
          <a:ln w="25400"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8" name="Line"/>
          <p:cNvSpPr/>
          <p:nvPr/>
        </p:nvSpPr>
        <p:spPr>
          <a:xfrm>
            <a:off x="2908300" y="5524501"/>
            <a:ext cx="5880100" cy="127"/>
          </a:xfrm>
          <a:prstGeom prst="line">
            <a:avLst/>
          </a:prstGeom>
          <a:ln w="38100">
            <a:solidFill>
              <a:srgbClr val="000000"/>
            </a:solidFill>
          </a:ln>
        </p:spPr>
        <p:txBody>
          <a:bodyPr lIns="50800" tIns="50800" rIns="50800" bIns="50800" anchor="ctr"/>
          <a:lstStyle/>
          <a:p>
            <a:endParaRPr/>
          </a:p>
        </p:txBody>
      </p:sp>
      <p:sp>
        <p:nvSpPr>
          <p:cNvPr id="89" name="Temperature"/>
          <p:cNvSpPr txBox="1"/>
          <p:nvPr/>
        </p:nvSpPr>
        <p:spPr>
          <a:xfrm>
            <a:off x="5003800" y="5791200"/>
            <a:ext cx="1770356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"/>
              </a:defRPr>
            </a:lvl1pPr>
          </a:lstStyle>
          <a:p>
            <a:r>
              <a:t>Temperature</a:t>
            </a:r>
          </a:p>
        </p:txBody>
      </p:sp>
      <p:sp>
        <p:nvSpPr>
          <p:cNvPr id="90" name="Brightness"/>
          <p:cNvSpPr txBox="1"/>
          <p:nvPr/>
        </p:nvSpPr>
        <p:spPr>
          <a:xfrm rot="16200000">
            <a:off x="1515774" y="3593088"/>
            <a:ext cx="1475276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"/>
              </a:defRPr>
            </a:lvl1pPr>
          </a:lstStyle>
          <a:p>
            <a:r>
              <a:t>Brightness</a:t>
            </a:r>
          </a:p>
        </p:txBody>
      </p:sp>
      <p:sp>
        <p:nvSpPr>
          <p:cNvPr id="91" name="Hot"/>
          <p:cNvSpPr txBox="1"/>
          <p:nvPr/>
        </p:nvSpPr>
        <p:spPr>
          <a:xfrm>
            <a:off x="2755901" y="5600700"/>
            <a:ext cx="636713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"/>
              </a:defRPr>
            </a:lvl1pPr>
          </a:lstStyle>
          <a:p>
            <a:r>
              <a:t>Hot</a:t>
            </a:r>
          </a:p>
        </p:txBody>
      </p:sp>
      <p:sp>
        <p:nvSpPr>
          <p:cNvPr id="92" name="Cold"/>
          <p:cNvSpPr txBox="1"/>
          <p:nvPr/>
        </p:nvSpPr>
        <p:spPr>
          <a:xfrm>
            <a:off x="7962901" y="5600700"/>
            <a:ext cx="747723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"/>
              </a:defRPr>
            </a:lvl1pPr>
          </a:lstStyle>
          <a:p>
            <a:r>
              <a:t>Cold</a:t>
            </a:r>
          </a:p>
        </p:txBody>
      </p:sp>
      <p:sp>
        <p:nvSpPr>
          <p:cNvPr id="93" name="Dim"/>
          <p:cNvSpPr txBox="1"/>
          <p:nvPr/>
        </p:nvSpPr>
        <p:spPr>
          <a:xfrm>
            <a:off x="2197100" y="4914900"/>
            <a:ext cx="696824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"/>
              </a:defRPr>
            </a:lvl1pPr>
          </a:lstStyle>
          <a:p>
            <a:r>
              <a:t>Dim</a:t>
            </a:r>
          </a:p>
        </p:txBody>
      </p:sp>
      <p:sp>
        <p:nvSpPr>
          <p:cNvPr id="94" name="Bright"/>
          <p:cNvSpPr txBox="1"/>
          <p:nvPr/>
        </p:nvSpPr>
        <p:spPr>
          <a:xfrm>
            <a:off x="2082801" y="2095500"/>
            <a:ext cx="933907" cy="469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"/>
              </a:defRPr>
            </a:lvl1pPr>
          </a:lstStyle>
          <a:p>
            <a:r>
              <a:t>Bright</a:t>
            </a:r>
          </a:p>
        </p:txBody>
      </p:sp>
      <p:sp>
        <p:nvSpPr>
          <p:cNvPr id="95" name="O   B   A   F   G   K   M"/>
          <p:cNvSpPr txBox="1"/>
          <p:nvPr/>
        </p:nvSpPr>
        <p:spPr>
          <a:xfrm>
            <a:off x="4178301" y="4914900"/>
            <a:ext cx="2714205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>
            <a:spAutoFit/>
          </a:bodyPr>
          <a:lstStyle>
            <a:lvl1pPr marL="40639" marR="40639" defTabSz="914400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"/>
              </a:defRPr>
            </a:lvl1pPr>
          </a:lstStyle>
          <a:p>
            <a:r>
              <a:t>O   B   A   F   G   K   M</a:t>
            </a:r>
          </a:p>
        </p:txBody>
      </p:sp>
    </p:spTree>
    <p:extLst>
      <p:ext uri="{BB962C8B-B14F-4D97-AF65-F5344CB8AC3E}">
        <p14:creationId xmlns:p14="http://schemas.microsoft.com/office/powerpoint/2010/main" val="11443182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he Jewel Box Clust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 Jewel Box Cluster</a:t>
            </a:r>
          </a:p>
        </p:txBody>
      </p:sp>
      <p:sp>
        <p:nvSpPr>
          <p:cNvPr id="98" name="Class participation activity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Class participation activity</a:t>
            </a:r>
          </a:p>
          <a:p>
            <a:r>
              <a:t>CA2 3.1 P. 156</a:t>
            </a:r>
          </a:p>
        </p:txBody>
      </p:sp>
      <p:pic>
        <p:nvPicPr>
          <p:cNvPr id="99" name="JBoxWithGuage.jpg" descr="JBoxWithGu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342" y="654199"/>
            <a:ext cx="8985071" cy="5549602"/>
          </a:xfrm>
          <a:prstGeom prst="rect">
            <a:avLst/>
          </a:prstGeom>
          <a:ln w="12700"/>
        </p:spPr>
      </p:pic>
    </p:spTree>
    <p:extLst>
      <p:ext uri="{BB962C8B-B14F-4D97-AF65-F5344CB8AC3E}">
        <p14:creationId xmlns:p14="http://schemas.microsoft.com/office/powerpoint/2010/main" val="1119899341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2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03" name="JBoxWithGuage.jpg" descr="JBoxWithGu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51" y="-176862"/>
            <a:ext cx="12765150" cy="7884356"/>
          </a:xfrm>
          <a:prstGeom prst="rect">
            <a:avLst/>
          </a:prstGeom>
          <a:ln w="12700"/>
        </p:spPr>
      </p:pic>
      <p:pic>
        <p:nvPicPr>
          <p:cNvPr id="104" name="Image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5060" y="1862530"/>
            <a:ext cx="894523" cy="6858001"/>
          </a:xfrm>
          <a:prstGeom prst="rect">
            <a:avLst/>
          </a:prstGeom>
          <a:ln w="12700"/>
        </p:spPr>
      </p:pic>
      <p:sp>
        <p:nvSpPr>
          <p:cNvPr id="105" name="Spectral class K2"/>
          <p:cNvSpPr txBox="1"/>
          <p:nvPr/>
        </p:nvSpPr>
        <p:spPr>
          <a:xfrm>
            <a:off x="3982358" y="1896093"/>
            <a:ext cx="2374753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 b="1">
                <a:solidFill>
                  <a:srgbClr val="FF2600"/>
                </a:solidFill>
              </a:defRPr>
            </a:lvl1pPr>
          </a:lstStyle>
          <a:p>
            <a:r>
              <a:t>Spectral class K2</a:t>
            </a:r>
          </a:p>
        </p:txBody>
      </p:sp>
      <p:sp>
        <p:nvSpPr>
          <p:cNvPr id="106" name="Magnitude 3"/>
          <p:cNvSpPr txBox="1"/>
          <p:nvPr/>
        </p:nvSpPr>
        <p:spPr>
          <a:xfrm>
            <a:off x="4677210" y="2416104"/>
            <a:ext cx="1865895" cy="5027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600" b="1">
                <a:solidFill>
                  <a:srgbClr val="FF2600"/>
                </a:solidFill>
              </a:defRPr>
            </a:lvl1pPr>
          </a:lstStyle>
          <a:p>
            <a:r>
              <a:t>Magnitude 3</a:t>
            </a:r>
          </a:p>
        </p:txBody>
      </p:sp>
    </p:spTree>
    <p:extLst>
      <p:ext uri="{BB962C8B-B14F-4D97-AF65-F5344CB8AC3E}">
        <p14:creationId xmlns:p14="http://schemas.microsoft.com/office/powerpoint/2010/main" val="4053674473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0 0.000000 L -0.225157 -0.316434" pathEditMode="relative">
                                      <p:cBhvr>
                                        <p:cTn id="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-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25157 -0.316434 L -0.225157 -0.540678" pathEditMode="relative">
                                      <p:cBhvr>
                                        <p:cTn id="14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dvAuto="0"/>
      <p:bldP spid="106" grpId="0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" name="Body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10" name="Screen Shot 2018-05-02 at 6.25.01 PM.png" descr="Screen Shot 2018-05-02 at 6.25.01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612" y="256198"/>
            <a:ext cx="6755701" cy="6755701"/>
          </a:xfrm>
          <a:prstGeom prst="rect">
            <a:avLst/>
          </a:prstGeom>
          <a:ln w="12700"/>
        </p:spPr>
      </p:pic>
      <p:sp>
        <p:nvSpPr>
          <p:cNvPr id="111" name="Oval"/>
          <p:cNvSpPr/>
          <p:nvPr/>
        </p:nvSpPr>
        <p:spPr>
          <a:xfrm>
            <a:off x="7938677" y="1644971"/>
            <a:ext cx="269821" cy="252356"/>
          </a:xfrm>
          <a:prstGeom prst="ellipse">
            <a:avLst/>
          </a:prstGeom>
          <a:solidFill>
            <a:schemeClr val="accent5">
              <a:hueOff val="-444211"/>
              <a:satOff val="-14915"/>
              <a:lumOff val="22857"/>
            </a:schemeClr>
          </a:solidFill>
          <a:ln w="12700"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 marL="40639" marR="40639"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"/>
              </a:defRPr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129885005"/>
      </p:ext>
    </p:extLst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Ages of Cluste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Ages of Clusters</a:t>
            </a:r>
          </a:p>
        </p:txBody>
      </p:sp>
      <p:sp>
        <p:nvSpPr>
          <p:cNvPr id="114" name="If there are any blue, bright stars, it must be a young cluster"/>
          <p:cNvSpPr txBox="1">
            <a:spLocks noGrp="1"/>
          </p:cNvSpPr>
          <p:nvPr>
            <p:ph type="body" sz="quarter" idx="1"/>
          </p:nvPr>
        </p:nvSpPr>
        <p:spPr>
          <a:xfrm>
            <a:off x="2209800" y="1600200"/>
            <a:ext cx="7772400" cy="1219200"/>
          </a:xfrm>
          <a:prstGeom prst="rect">
            <a:avLst/>
          </a:prstGeom>
        </p:spPr>
        <p:txBody>
          <a:bodyPr/>
          <a:lstStyle>
            <a:lvl1pPr marL="824411" indent="-326571"/>
          </a:lstStyle>
          <a:p>
            <a:r>
              <a:t>If there are any blue, bright stars, it must be a young cluster</a:t>
            </a:r>
          </a:p>
        </p:txBody>
      </p:sp>
      <p:pic>
        <p:nvPicPr>
          <p:cNvPr id="115" name="droppedImage.png" descr="dropped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4301" y="2616200"/>
            <a:ext cx="9097061" cy="3619501"/>
          </a:xfrm>
          <a:prstGeom prst="rect">
            <a:avLst/>
          </a:prstGeom>
          <a:ln w="12700"/>
        </p:spPr>
      </p:pic>
    </p:spTree>
    <p:extLst>
      <p:ext uri="{BB962C8B-B14F-4D97-AF65-F5344CB8AC3E}">
        <p14:creationId xmlns:p14="http://schemas.microsoft.com/office/powerpoint/2010/main" val="13092124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Macintosh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H-R diagrams</vt:lpstr>
      <vt:lpstr>HR Diagram basics</vt:lpstr>
      <vt:lpstr>The Jewel Box Cluster</vt:lpstr>
      <vt:lpstr>PowerPoint Presentation</vt:lpstr>
      <vt:lpstr>PowerPoint Presentation</vt:lpstr>
      <vt:lpstr>Ages of Clusters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H-R diagrams</dc:title>
  <dc:creator>Jeff Adkins</dc:creator>
  <cp:lastModifiedBy>Jeff Adkins</cp:lastModifiedBy>
  <cp:revision>1</cp:revision>
  <dcterms:created xsi:type="dcterms:W3CDTF">2022-12-02T18:09:53Z</dcterms:created>
  <dcterms:modified xsi:type="dcterms:W3CDTF">2022-12-02T18:10:27Z</dcterms:modified>
</cp:coreProperties>
</file>